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05"/>
  </p:notesMasterIdLst>
  <p:handoutMasterIdLst>
    <p:handoutMasterId r:id="rId106"/>
  </p:handoutMasterIdLst>
  <p:sldIdLst>
    <p:sldId id="301" r:id="rId3"/>
    <p:sldId id="417" r:id="rId4"/>
    <p:sldId id="418" r:id="rId5"/>
    <p:sldId id="419" r:id="rId6"/>
    <p:sldId id="420" r:id="rId7"/>
    <p:sldId id="421" r:id="rId8"/>
    <p:sldId id="422" r:id="rId9"/>
    <p:sldId id="423" r:id="rId10"/>
    <p:sldId id="433" r:id="rId11"/>
    <p:sldId id="425" r:id="rId12"/>
    <p:sldId id="426" r:id="rId13"/>
    <p:sldId id="427" r:id="rId14"/>
    <p:sldId id="428" r:id="rId15"/>
    <p:sldId id="429" r:id="rId16"/>
    <p:sldId id="435" r:id="rId17"/>
    <p:sldId id="431" r:id="rId18"/>
    <p:sldId id="43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409"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434" r:id="rId85"/>
    <p:sldId id="388" r:id="rId86"/>
    <p:sldId id="389" r:id="rId87"/>
    <p:sldId id="390" r:id="rId88"/>
    <p:sldId id="415" r:id="rId89"/>
    <p:sldId id="392" r:id="rId90"/>
    <p:sldId id="393" r:id="rId91"/>
    <p:sldId id="394" r:id="rId92"/>
    <p:sldId id="395" r:id="rId93"/>
    <p:sldId id="396" r:id="rId94"/>
    <p:sldId id="397" r:id="rId95"/>
    <p:sldId id="398" r:id="rId96"/>
    <p:sldId id="399" r:id="rId97"/>
    <p:sldId id="400" r:id="rId98"/>
    <p:sldId id="401" r:id="rId99"/>
    <p:sldId id="402" r:id="rId100"/>
    <p:sldId id="403" r:id="rId101"/>
    <p:sldId id="404" r:id="rId102"/>
    <p:sldId id="405" r:id="rId103"/>
    <p:sldId id="305" r:id="rId10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88" userDrawn="1">
          <p15:clr>
            <a:srgbClr val="A4A3A4"/>
          </p15:clr>
        </p15:guide>
        <p15:guide id="2" pos="256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217" autoAdjust="0"/>
  </p:normalViewPr>
  <p:slideViewPr>
    <p:cSldViewPr snapToGrid="0" snapToObjects="1">
      <p:cViewPr varScale="1">
        <p:scale>
          <a:sx n="105" d="100"/>
          <a:sy n="105" d="100"/>
        </p:scale>
        <p:origin x="1824" y="102"/>
      </p:cViewPr>
      <p:guideLst>
        <p:guide orient="horz" pos="4088"/>
        <p:guide pos="25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commentAuthors" Target="commentAuthor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mn-lt"/>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mn-lt"/>
                <a:ea typeface="Arial"/>
                <a:cs typeface="Arial"/>
                <a:sym typeface="Arial"/>
              </a:rPr>
              <a:t>1) MathType Plugin</a:t>
            </a:r>
          </a:p>
          <a:p>
            <a:r>
              <a:rPr lang="en-US" sz="1200" b="0" i="0" u="none" strike="noStrike" kern="1200" cap="none" dirty="0" smtClean="0">
                <a:solidFill>
                  <a:schemeClr val="dk1"/>
                </a:solidFill>
                <a:latin typeface="+mn-lt"/>
                <a:ea typeface="Arial"/>
                <a:cs typeface="Arial"/>
                <a:sym typeface="Arial"/>
              </a:rPr>
              <a:t>2) Math Player (free versions available)</a:t>
            </a:r>
          </a:p>
          <a:p>
            <a:r>
              <a:rPr lang="en-US" sz="1200" b="0" i="0" u="none" strike="noStrike" kern="1200" cap="none" dirty="0" smtClean="0">
                <a:solidFill>
                  <a:schemeClr val="dk1"/>
                </a:solidFill>
                <a:latin typeface="+mn-lt"/>
                <a:ea typeface="Arial"/>
                <a:cs typeface="Arial"/>
                <a:sym typeface="Arial"/>
              </a:rPr>
              <a:t>3) NVDA Reader (free versions available)</a:t>
            </a:r>
            <a:endParaRPr lang="en-US" dirty="0" smtClean="0">
              <a:latin typeface="+mn-lt"/>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4/23/2018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8323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39417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3">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82240" y="6474315"/>
            <a:ext cx="6077662" cy="20080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67" r:id="rId9"/>
    <p:sldLayoutId id="2147483657" r:id="rId10"/>
    <p:sldLayoutId id="214748369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2.wmf"/><Relationship Id="rId5" Type="http://schemas.openxmlformats.org/officeDocument/2006/relationships/oleObject" Target="../embeddings/oleObject2.bin"/><Relationship Id="rId4" Type="http://schemas.openxmlformats.org/officeDocument/2006/relationships/image" Target="../media/image31.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34.wmf"/><Relationship Id="rId5" Type="http://schemas.openxmlformats.org/officeDocument/2006/relationships/oleObject" Target="../embeddings/oleObject4.bin"/><Relationship Id="rId4" Type="http://schemas.openxmlformats.org/officeDocument/2006/relationships/image" Target="../media/image33.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vmlDrawing" Target="../drawings/vmlDrawing3.vml"/><Relationship Id="rId4" Type="http://schemas.openxmlformats.org/officeDocument/2006/relationships/image" Target="../media/image35.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36.wmf"/></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9.xml"/><Relationship Id="rId1" Type="http://schemas.openxmlformats.org/officeDocument/2006/relationships/vmlDrawing" Target="../drawings/vmlDrawing5.vml"/><Relationship Id="rId4" Type="http://schemas.openxmlformats.org/officeDocument/2006/relationships/image" Target="../media/image37.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9.xml"/><Relationship Id="rId1" Type="http://schemas.openxmlformats.org/officeDocument/2006/relationships/vmlDrawing" Target="../drawings/vmlDrawing6.vml"/><Relationship Id="rId4" Type="http://schemas.openxmlformats.org/officeDocument/2006/relationships/image" Target="../media/image39.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9.xml"/><Relationship Id="rId1" Type="http://schemas.openxmlformats.org/officeDocument/2006/relationships/vmlDrawing" Target="../drawings/vmlDrawing7.vml"/><Relationship Id="rId4" Type="http://schemas.openxmlformats.org/officeDocument/2006/relationships/image" Target="../media/image40.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42.wmf"/><Relationship Id="rId5" Type="http://schemas.openxmlformats.org/officeDocument/2006/relationships/oleObject" Target="../embeddings/oleObject11.bin"/><Relationship Id="rId4" Type="http://schemas.openxmlformats.org/officeDocument/2006/relationships/image" Target="../media/image41.wmf"/></Relationships>
</file>

<file path=ppt/slides/_rels/slide83.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47.w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44.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15.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0.vml"/><Relationship Id="rId4" Type="http://schemas.openxmlformats.org/officeDocument/2006/relationships/image" Target="../media/image52.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363663" cy="804637"/>
          </a:xfrm>
        </p:spPr>
        <p:txBody>
          <a:bodyPr anchor="b"/>
          <a:lstStyle/>
          <a:p>
            <a:pPr>
              <a:buSzPct val="100000"/>
            </a:pPr>
            <a:r>
              <a:rPr lang="en-US" altLang="en-US" dirty="0"/>
              <a:t>C How to Program</a:t>
            </a:r>
            <a:endParaRPr lang="en-US"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27138"/>
            <a:ext cx="8363662" cy="449262"/>
          </a:xfrm>
        </p:spPr>
        <p:txBody>
          <a:bodyPr/>
          <a:lstStyle/>
          <a:p>
            <a:r>
              <a:rPr lang="en-US" dirty="0" smtClean="0">
                <a:latin typeface="+mn-lt"/>
              </a:rPr>
              <a:t>Eighth </a:t>
            </a:r>
            <a:r>
              <a:rPr lang="en-US"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2</a:t>
            </a:r>
            <a:endParaRPr lang="en-US" b="1" dirty="0">
              <a:latin typeface="+mn-lt"/>
            </a:endParaRPr>
          </a:p>
        </p:txBody>
      </p:sp>
      <p:sp>
        <p:nvSpPr>
          <p:cNvPr id="5" name="Text Placeholder 4"/>
          <p:cNvSpPr>
            <a:spLocks noGrp="1"/>
          </p:cNvSpPr>
          <p:nvPr>
            <p:ph type="body" idx="3"/>
          </p:nvPr>
        </p:nvSpPr>
        <p:spPr>
          <a:xfrm>
            <a:off x="4876800" y="3114461"/>
            <a:ext cx="3657600" cy="1235866"/>
          </a:xfrm>
        </p:spPr>
        <p:txBody>
          <a:bodyPr/>
          <a:lstStyle/>
          <a:p>
            <a:pPr lvl="0" algn="ctr">
              <a:spcBef>
                <a:spcPts val="440"/>
              </a:spcBef>
              <a:buClr>
                <a:schemeClr val="lt1"/>
              </a:buClr>
              <a:buSzPct val="25000"/>
            </a:pPr>
            <a:r>
              <a:rPr lang="en-US" dirty="0">
                <a:solidFill>
                  <a:schemeClr val="tx1"/>
                </a:solidFill>
                <a:latin typeface="+mn-lt"/>
              </a:rPr>
              <a:t>Introduction to C Programming</a:t>
            </a:r>
          </a:p>
        </p:txBody>
      </p:sp>
      <p:pic>
        <p:nvPicPr>
          <p:cNvPr id="7" name="Picture 6" descr="Front Cover: C How to Program Eighth Edition by Paul Deitel and Harvey Deit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59" y="1905925"/>
            <a:ext cx="3485730" cy="4338865"/>
          </a:xfrm>
          <a:prstGeom prst="rect">
            <a:avLst/>
          </a:prstGeom>
          <a:ln w="9525">
            <a:solidFill>
              <a:schemeClr val="tx1"/>
            </a:solidFill>
          </a:ln>
        </p:spPr>
      </p:pic>
      <p:sp>
        <p:nvSpPr>
          <p:cNvPr id="6" name="Text Placeholder 5"/>
          <p:cNvSpPr>
            <a:spLocks noGrp="1"/>
          </p:cNvSpPr>
          <p:nvPr>
            <p:ph type="body" idx="13"/>
          </p:nvPr>
        </p:nvSpPr>
        <p:spPr>
          <a:xfrm>
            <a:off x="2682240" y="6474315"/>
            <a:ext cx="6077662" cy="20080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2.2 A Simple C Program: Printing a Line of Text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17)</a:t>
            </a:r>
            <a:endParaRPr lang="en-US" dirty="0"/>
          </a:p>
        </p:txBody>
      </p:sp>
      <p:sp>
        <p:nvSpPr>
          <p:cNvPr id="3" name="Text Placeholder 2"/>
          <p:cNvSpPr>
            <a:spLocks noGrp="1"/>
          </p:cNvSpPr>
          <p:nvPr>
            <p:ph type="body" idx="1"/>
          </p:nvPr>
        </p:nvSpPr>
        <p:spPr>
          <a:xfrm>
            <a:off x="457200" y="1600200"/>
            <a:ext cx="8229600" cy="2604247"/>
          </a:xfrm>
        </p:spPr>
        <p:txBody>
          <a:bodyPr/>
          <a:lstStyle/>
          <a:p>
            <a:pPr eaLnBrk="1" hangingPunct="1">
              <a:defRPr/>
            </a:pPr>
            <a:r>
              <a:rPr lang="en-US" sz="2000" dirty="0">
                <a:solidFill>
                  <a:srgbClr val="000000"/>
                </a:solidFill>
                <a:latin typeface="+mn-lt"/>
              </a:rPr>
              <a:t>Lines beginning with </a:t>
            </a:r>
            <a:r>
              <a:rPr lang="en-US" sz="2000" dirty="0">
                <a:solidFill>
                  <a:srgbClr val="000000"/>
                </a:solidFill>
                <a:latin typeface="Consolas" panose="020B0609020204030204" pitchFamily="49" charset="0"/>
              </a:rPr>
              <a:t>#</a:t>
            </a:r>
            <a:r>
              <a:rPr lang="en-US" sz="2000" dirty="0">
                <a:solidFill>
                  <a:srgbClr val="000000"/>
                </a:solidFill>
                <a:latin typeface="+mn-lt"/>
              </a:rPr>
              <a:t> are processed by the preprocessor before compilation.</a:t>
            </a:r>
          </a:p>
          <a:p>
            <a:pPr eaLnBrk="1" hangingPunct="1">
              <a:defRPr/>
            </a:pPr>
            <a:r>
              <a:rPr lang="en-US" sz="2000" dirty="0">
                <a:solidFill>
                  <a:srgbClr val="000000"/>
                </a:solidFill>
                <a:latin typeface="+mn-lt"/>
              </a:rPr>
              <a:t>Line 3 tells the preprocessor to include the contents of the </a:t>
            </a:r>
            <a:r>
              <a:rPr lang="en-US" sz="2000" b="1" dirty="0">
                <a:solidFill>
                  <a:schemeClr val="bg2"/>
                </a:solidFill>
                <a:latin typeface="+mn-lt"/>
              </a:rPr>
              <a:t>standard input/output header</a:t>
            </a:r>
            <a:r>
              <a:rPr lang="en-US" sz="2000" dirty="0">
                <a:solidFill>
                  <a:srgbClr val="000000"/>
                </a:solidFill>
                <a:latin typeface="+mn-lt"/>
              </a:rPr>
              <a:t> (</a:t>
            </a:r>
            <a:r>
              <a:rPr lang="en-US" sz="2000" b="1" dirty="0">
                <a:solidFill>
                  <a:schemeClr val="bg2"/>
                </a:solidFill>
                <a:latin typeface="+mn-lt"/>
              </a:rPr>
              <a:t>&lt;stdio.h&gt;</a:t>
            </a:r>
            <a:r>
              <a:rPr lang="en-US" sz="2000" dirty="0">
                <a:solidFill>
                  <a:srgbClr val="000000"/>
                </a:solidFill>
                <a:latin typeface="+mn-lt"/>
              </a:rPr>
              <a:t>) in the program.</a:t>
            </a:r>
          </a:p>
          <a:p>
            <a:pPr eaLnBrk="1" hangingPunct="1">
              <a:defRPr/>
            </a:pPr>
            <a:r>
              <a:rPr lang="en-US" sz="2000" dirty="0">
                <a:solidFill>
                  <a:srgbClr val="000000"/>
                </a:solidFill>
                <a:latin typeface="+mn-lt"/>
              </a:rPr>
              <a:t>This header contains information used by the compiler when compiling calls to standard input/output library functions such as </a:t>
            </a:r>
            <a:r>
              <a:rPr lang="en-US" sz="2000" dirty="0">
                <a:solidFill>
                  <a:srgbClr val="000000"/>
                </a:solidFill>
                <a:latin typeface="Consolas" panose="020B0609020204030204" pitchFamily="49" charset="0"/>
              </a:rPr>
              <a:t>printf</a:t>
            </a:r>
            <a:r>
              <a:rPr lang="en-US" sz="2000" dirty="0" smtClean="0">
                <a:solidFill>
                  <a:srgbClr val="000000"/>
                </a:solidFill>
                <a:latin typeface="Consolas" panose="020B0609020204030204" pitchFamily="49" charset="0"/>
              </a:rPr>
              <a:t>.</a:t>
            </a:r>
            <a:endParaRPr lang="en-US" sz="2000" dirty="0">
              <a:solidFill>
                <a:srgbClr val="000000"/>
              </a:solidFill>
              <a:latin typeface="Consolas" panose="020B0609020204030204" pitchFamily="49" charset="0"/>
            </a:endParaRPr>
          </a:p>
        </p:txBody>
      </p:sp>
      <p:sp>
        <p:nvSpPr>
          <p:cNvPr id="4" name="Text Placeholder 3"/>
          <p:cNvSpPr>
            <a:spLocks noGrp="1"/>
          </p:cNvSpPr>
          <p:nvPr>
            <p:ph type="body" idx="2"/>
          </p:nvPr>
        </p:nvSpPr>
        <p:spPr>
          <a:xfrm>
            <a:off x="457200" y="4285129"/>
            <a:ext cx="8229600" cy="1981200"/>
          </a:xfrm>
        </p:spPr>
        <p:txBody>
          <a:bodyPr/>
          <a:lstStyle/>
          <a:p>
            <a:pPr marL="0" indent="0" eaLnBrk="1" hangingPunct="1">
              <a:lnSpc>
                <a:spcPct val="80000"/>
              </a:lnSpc>
              <a:buFont typeface="Wingdings 3" pitchFamily="18" charset="2"/>
              <a:buNone/>
              <a:defRPr/>
            </a:pPr>
            <a:r>
              <a:rPr lang="en-US" sz="2000" b="1" dirty="0">
                <a:solidFill>
                  <a:srgbClr val="000000"/>
                </a:solidFill>
                <a:latin typeface="+mn-lt"/>
              </a:rPr>
              <a:t>Blank Lines and White Space</a:t>
            </a:r>
          </a:p>
          <a:p>
            <a:pPr eaLnBrk="1" hangingPunct="1">
              <a:defRPr/>
            </a:pPr>
            <a:r>
              <a:rPr lang="en-US" sz="2000" dirty="0">
                <a:solidFill>
                  <a:srgbClr val="000000"/>
                </a:solidFill>
                <a:latin typeface="+mn-lt"/>
              </a:rPr>
              <a:t>You use blank lines, space characters and tab characters (i.e., “tabs”) to make programs easier to read.</a:t>
            </a:r>
          </a:p>
          <a:p>
            <a:pPr eaLnBrk="1" hangingPunct="1">
              <a:defRPr/>
            </a:pPr>
            <a:r>
              <a:rPr lang="en-US" sz="2000" dirty="0">
                <a:solidFill>
                  <a:srgbClr val="000000"/>
                </a:solidFill>
                <a:latin typeface="+mn-lt"/>
              </a:rPr>
              <a:t>Together, these characters are known as </a:t>
            </a:r>
            <a:r>
              <a:rPr lang="en-US" sz="2000" b="1" dirty="0">
                <a:solidFill>
                  <a:schemeClr val="bg2"/>
                </a:solidFill>
                <a:latin typeface="+mn-lt"/>
              </a:rPr>
              <a:t>white space.</a:t>
            </a:r>
            <a:r>
              <a:rPr lang="en-US" sz="2000" dirty="0">
                <a:solidFill>
                  <a:srgbClr val="000000"/>
                </a:solidFill>
                <a:latin typeface="+mn-lt"/>
              </a:rPr>
              <a:t> White-space characters are normally ignored by the compiler</a:t>
            </a:r>
            <a:r>
              <a:rPr lang="en-US" sz="2000" dirty="0" smtClean="0">
                <a:solidFill>
                  <a:srgbClr val="000000"/>
                </a:solidFill>
                <a:latin typeface="+mn-lt"/>
              </a:rPr>
              <a:t>.</a:t>
            </a:r>
            <a:endParaRPr lang="en-US" sz="2000" dirty="0">
              <a:solidFill>
                <a:srgbClr val="000000"/>
              </a:solidFill>
              <a:latin typeface="+mn-lt"/>
            </a:endParaRPr>
          </a:p>
        </p:txBody>
      </p:sp>
    </p:spTree>
    <p:extLst>
      <p:ext uri="{BB962C8B-B14F-4D97-AF65-F5344CB8AC3E}">
        <p14:creationId xmlns:p14="http://schemas.microsoft.com/office/powerpoint/2010/main" val="5218785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2.7 Secure C Programming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0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E</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T </a:t>
            </a:r>
            <a:r>
              <a:rPr lang="en-US" altLang="en-US" sz="2000" kern="1200" dirty="0">
                <a:solidFill>
                  <a:srgbClr val="000000"/>
                </a:solidFill>
                <a:latin typeface="Arial (Body)"/>
                <a:ea typeface="+mn-ea"/>
                <a:cs typeface="+mn-cs"/>
              </a:rPr>
              <a:t>C Secure Coding </a:t>
            </a:r>
            <a:r>
              <a:rPr lang="en-US" altLang="en-US" sz="2000" kern="1200" dirty="0" smtClean="0">
                <a:solidFill>
                  <a:srgbClr val="000000"/>
                </a:solidFill>
                <a:latin typeface="Arial (Body)"/>
                <a:ea typeface="+mn-ea"/>
                <a:cs typeface="+mn-cs"/>
              </a:rPr>
              <a:t>Standard</a:t>
            </a:r>
            <a:endParaRPr lang="en-US" altLang="en-US" sz="2000" kern="1200" dirty="0">
              <a:solidFill>
                <a:srgbClr val="000000"/>
              </a:solidFill>
              <a:latin typeface="Arial (Body)"/>
              <a:ea typeface="+mn-ea"/>
              <a:cs typeface="+mn-cs"/>
            </a:endParaRPr>
          </a:p>
          <a:p>
            <a:pPr marL="741600" lvl="1" indent="-284400">
              <a:buFont typeface="Arial" panose="020B0604020202020204" pitchFamily="34" charset="0"/>
              <a:buChar char="–"/>
            </a:pPr>
            <a:r>
              <a:rPr lang="en-US" altLang="en-US" sz="2000" kern="1200" dirty="0" smtClean="0">
                <a:solidFill>
                  <a:srgbClr val="000000"/>
                </a:solidFill>
                <a:latin typeface="Arial (Body)"/>
                <a:ea typeface="+mn-ea"/>
                <a:cs typeface="+mn-cs"/>
              </a:rPr>
              <a:t>Guidelines that help you avoid programming practices that open systems to attacks</a:t>
            </a:r>
          </a:p>
          <a:p>
            <a:pPr lvl="0">
              <a:tabLst/>
            </a:pPr>
            <a:r>
              <a:rPr lang="en-US" altLang="en-US" sz="2000" kern="1200" dirty="0" smtClean="0">
                <a:solidFill>
                  <a:srgbClr val="000000"/>
                </a:solidFill>
                <a:latin typeface="Arial (Body)"/>
                <a:ea typeface="+mn-ea"/>
                <a:cs typeface="+mn-cs"/>
              </a:rPr>
              <a:t>Avoid Single-Argument </a:t>
            </a:r>
            <a:r>
              <a:rPr lang="en-US" altLang="en-US" sz="2000" kern="1200" dirty="0" smtClean="0">
                <a:solidFill>
                  <a:srgbClr val="000000"/>
                </a:solidFill>
                <a:latin typeface="Consolas" panose="020B0609020204030204" pitchFamily="49" charset="0"/>
                <a:ea typeface="+mn-ea"/>
                <a:cs typeface="Consolas" panose="020B0609020204030204" pitchFamily="49" charset="0"/>
              </a:rPr>
              <a:t>printf</a:t>
            </a:r>
            <a:r>
              <a:rPr lang="en-US" altLang="en-US" sz="2000" kern="1200" dirty="0" smtClean="0">
                <a:solidFill>
                  <a:srgbClr val="000000"/>
                </a:solidFill>
                <a:latin typeface="Consolas" panose="020B0609020204030204" pitchFamily="49" charset="0"/>
                <a:ea typeface="+mn-ea"/>
                <a:cs typeface="+mn-cs"/>
              </a:rPr>
              <a:t>s</a:t>
            </a:r>
          </a:p>
          <a:p>
            <a:pPr marL="741600" lvl="1" indent="-284400">
              <a:buFont typeface="Arial" panose="020B0604020202020204" pitchFamily="34" charset="0"/>
              <a:buChar char="–"/>
            </a:pPr>
            <a:r>
              <a:rPr lang="en-US" altLang="en-US" sz="2000" kern="1200" dirty="0" smtClean="0">
                <a:solidFill>
                  <a:srgbClr val="000000"/>
                </a:solidFill>
                <a:latin typeface="Arial (Body)"/>
                <a:ea typeface="+mn-ea"/>
                <a:cs typeface="+mn-cs"/>
              </a:rPr>
              <a:t>If you need to display a string that terminates with a newline, use the </a:t>
            </a:r>
            <a:r>
              <a:rPr lang="en-US" altLang="en-US" sz="2000" kern="1200" dirty="0" smtClean="0">
                <a:solidFill>
                  <a:srgbClr val="000000"/>
                </a:solidFill>
                <a:latin typeface="Consolas" panose="020B0609020204030204" pitchFamily="49" charset="0"/>
                <a:ea typeface="+mn-ea"/>
                <a:cs typeface="Consolas" panose="020B0609020204030204" pitchFamily="49" charset="0"/>
              </a:rPr>
              <a:t>puts</a:t>
            </a:r>
            <a:r>
              <a:rPr lang="en-US" altLang="en-US" sz="2000" kern="1200" dirty="0" smtClean="0">
                <a:solidFill>
                  <a:srgbClr val="000000"/>
                </a:solidFill>
                <a:latin typeface="Arial (Body)"/>
                <a:ea typeface="+mn-ea"/>
                <a:cs typeface="+mn-cs"/>
              </a:rPr>
              <a:t> function, which displays its string argument followed by a newline character</a:t>
            </a:r>
          </a:p>
          <a:p>
            <a:pPr marL="741600" lvl="1" indent="-284400">
              <a:buFont typeface="Arial" panose="020B0604020202020204" pitchFamily="34" charset="0"/>
              <a:buChar char="–"/>
            </a:pPr>
            <a:r>
              <a:rPr lang="en-US" altLang="en-US" sz="2000" kern="1200" dirty="0" smtClean="0">
                <a:solidFill>
                  <a:srgbClr val="000000"/>
                </a:solidFill>
                <a:latin typeface="Arial (Body)"/>
                <a:ea typeface="+mn-ea"/>
                <a:cs typeface="+mn-cs"/>
              </a:rPr>
              <a:t>For example</a:t>
            </a:r>
          </a:p>
          <a:p>
            <a:pPr lvl="2"/>
            <a:r>
              <a:rPr lang="en-US" altLang="en-US" sz="2000" kern="1200" dirty="0" smtClean="0">
                <a:solidFill>
                  <a:srgbClr val="000000"/>
                </a:solidFill>
                <a:latin typeface="Consolas" panose="020B0609020204030204" pitchFamily="49" charset="0"/>
                <a:ea typeface="+mn-ea"/>
                <a:cs typeface="Consolas" panose="020B0609020204030204" pitchFamily="49" charset="0"/>
              </a:rPr>
              <a:t>printf</a:t>
            </a:r>
            <a:r>
              <a:rPr lang="en-US" altLang="en-US" sz="2000" kern="1200" dirty="0">
                <a:solidFill>
                  <a:srgbClr val="000000"/>
                </a:solidFill>
                <a:latin typeface="Consolas" panose="020B0609020204030204" pitchFamily="49" charset="0"/>
                <a:ea typeface="+mn-ea"/>
                <a:cs typeface="Consolas" panose="020B0609020204030204" pitchFamily="49" charset="0"/>
              </a:rPr>
              <a:t>( "Welcome to C!\n" );</a:t>
            </a:r>
          </a:p>
          <a:p>
            <a:pPr marL="741600" lvl="1" indent="-284400">
              <a:buFont typeface="Arial" panose="020B0604020202020204" pitchFamily="34" charset="0"/>
              <a:buChar char="–"/>
            </a:pPr>
            <a:r>
              <a:rPr lang="en-US" altLang="en-US" sz="2000" kern="1200" dirty="0" smtClean="0">
                <a:solidFill>
                  <a:srgbClr val="000000"/>
                </a:solidFill>
                <a:latin typeface="Arial (Body)"/>
                <a:ea typeface="+mn-ea"/>
                <a:cs typeface="+mn-cs"/>
              </a:rPr>
              <a:t>should be written as:</a:t>
            </a:r>
          </a:p>
          <a:p>
            <a:pPr lvl="2"/>
            <a:r>
              <a:rPr lang="en-US" altLang="en-US" sz="2000" kern="1200" dirty="0" smtClean="0">
                <a:solidFill>
                  <a:srgbClr val="000000"/>
                </a:solidFill>
                <a:latin typeface="Consolas" panose="020B0609020204030204" pitchFamily="49" charset="0"/>
                <a:ea typeface="+mn-ea"/>
                <a:cs typeface="Consolas" panose="020B0609020204030204" pitchFamily="49" charset="0"/>
              </a:rPr>
              <a:t>puts</a:t>
            </a:r>
            <a:r>
              <a:rPr lang="en-US" altLang="en-US" sz="2000" kern="1200" dirty="0">
                <a:solidFill>
                  <a:srgbClr val="000000"/>
                </a:solidFill>
                <a:latin typeface="Consolas" panose="020B0609020204030204" pitchFamily="49" charset="0"/>
                <a:ea typeface="+mn-ea"/>
                <a:cs typeface="Consolas" panose="020B0609020204030204" pitchFamily="49" charset="0"/>
              </a:rPr>
              <a:t>( "Welcome to C!" </a:t>
            </a:r>
            <a:r>
              <a:rPr lang="en-US" altLang="en-US" sz="2000" kern="1200" dirty="0" smtClean="0">
                <a:solidFill>
                  <a:srgbClr val="000000"/>
                </a:solidFill>
                <a:latin typeface="Consolas" panose="020B0609020204030204" pitchFamily="49" charset="0"/>
                <a:ea typeface="+mn-ea"/>
                <a:cs typeface="Consolas" panose="020B0609020204030204" pitchFamily="49" charset="0"/>
              </a:rPr>
              <a:t>);</a:t>
            </a:r>
          </a:p>
          <a:p>
            <a:pPr marL="741600" lvl="1" indent="-284400">
              <a:buFont typeface="Arial" panose="020B0604020202020204" pitchFamily="34" charset="0"/>
              <a:buChar char="–"/>
            </a:pPr>
            <a:r>
              <a:rPr lang="en-US" altLang="en-US" sz="2000" kern="1200" dirty="0" smtClean="0">
                <a:solidFill>
                  <a:srgbClr val="000000"/>
                </a:solidFill>
                <a:latin typeface="Arial (Body)"/>
                <a:ea typeface="+mn-ea"/>
                <a:cs typeface="+mn-cs"/>
              </a:rPr>
              <a:t>We did not include </a:t>
            </a:r>
            <a:r>
              <a:rPr lang="en-US" altLang="en-US" sz="2000" kern="1200" dirty="0" smtClean="0">
                <a:solidFill>
                  <a:srgbClr val="000000"/>
                </a:solidFill>
                <a:latin typeface="Consolas" panose="020B0609020204030204" pitchFamily="49" charset="0"/>
                <a:ea typeface="+mn-ea"/>
                <a:cs typeface="Consolas" panose="020B0609020204030204" pitchFamily="49" charset="0"/>
              </a:rPr>
              <a:t>\n</a:t>
            </a:r>
            <a:r>
              <a:rPr lang="en-US" altLang="en-US" sz="2000" kern="1200" dirty="0" smtClean="0">
                <a:solidFill>
                  <a:srgbClr val="000000"/>
                </a:solidFill>
                <a:latin typeface="Arial (Body)"/>
                <a:ea typeface="+mn-ea"/>
                <a:cs typeface="+mn-cs"/>
              </a:rPr>
              <a:t> in the preceding string because puts adds it automatically.</a:t>
            </a:r>
            <a:endParaRPr lang="en-US" alt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35296231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2.7 Secure C Programming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77954"/>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If you need to display a string without a terminating newline character, use </a:t>
            </a:r>
            <a:r>
              <a:rPr lang="en-US" altLang="en-US" sz="2400" kern="1200" dirty="0">
                <a:solidFill>
                  <a:srgbClr val="000000"/>
                </a:solidFill>
                <a:latin typeface="Consolas" panose="020B0609020204030204" pitchFamily="49" charset="0"/>
                <a:ea typeface="+mn-ea"/>
                <a:cs typeface="Consolas" panose="020B0609020204030204" pitchFamily="49" charset="0"/>
              </a:rPr>
              <a:t>printf</a:t>
            </a:r>
            <a:r>
              <a:rPr lang="en-US" altLang="en-US" sz="2400" kern="1200" dirty="0">
                <a:solidFill>
                  <a:srgbClr val="000000"/>
                </a:solidFill>
                <a:latin typeface="Arial (Body)"/>
                <a:ea typeface="+mn-ea"/>
                <a:cs typeface="+mn-cs"/>
              </a:rPr>
              <a:t> with two arguments.</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For example</a:t>
            </a:r>
          </a:p>
          <a:p>
            <a:pPr lvl="2"/>
            <a:r>
              <a:rPr lang="en-US" altLang="en-US" sz="2400" kern="1200" dirty="0">
                <a:solidFill>
                  <a:srgbClr val="000000"/>
                </a:solidFill>
                <a:latin typeface="Consolas" panose="020B0609020204030204" pitchFamily="49" charset="0"/>
                <a:ea typeface="+mn-ea"/>
                <a:cs typeface="Consolas" panose="020B0609020204030204" pitchFamily="49" charset="0"/>
              </a:rPr>
              <a:t>printf( "Welcome " );</a:t>
            </a:r>
          </a:p>
          <a:p>
            <a:pPr marL="741600" lvl="1" indent="-284400">
              <a:buFont typeface="Arial" panose="020B0604020202020204" pitchFamily="34" charset="0"/>
              <a:buChar char="–"/>
            </a:pPr>
            <a:r>
              <a:rPr lang="en-US" altLang="en-US" sz="2400" kern="1200" dirty="0">
                <a:solidFill>
                  <a:srgbClr val="000000"/>
                </a:solidFill>
                <a:latin typeface="Arial (Body)"/>
                <a:ea typeface="+mn-ea"/>
                <a:cs typeface="+mn-cs"/>
              </a:rPr>
              <a:t>should be written as:</a:t>
            </a:r>
          </a:p>
          <a:p>
            <a:pPr lvl="2"/>
            <a:r>
              <a:rPr lang="en-US" altLang="en-US" sz="2400" kern="1200" dirty="0" smtClean="0">
                <a:solidFill>
                  <a:srgbClr val="000000"/>
                </a:solidFill>
                <a:latin typeface="Consolas" panose="020B0609020204030204" pitchFamily="49" charset="0"/>
                <a:ea typeface="+mn-ea"/>
                <a:cs typeface="Consolas" panose="020B0609020204030204" pitchFamily="49" charset="0"/>
              </a:rPr>
              <a:t>printf( "%s", "Welcome " );</a:t>
            </a:r>
          </a:p>
          <a:p>
            <a:pPr marL="741600" lvl="1" indent="-284400">
              <a:buFont typeface="Arial" panose="020B0604020202020204" pitchFamily="34" charset="0"/>
              <a:buChar char="–"/>
            </a:pPr>
            <a:r>
              <a:rPr lang="en-US" altLang="en-US" sz="2400" kern="1200" dirty="0" smtClean="0">
                <a:solidFill>
                  <a:srgbClr val="000000"/>
                </a:solidFill>
                <a:latin typeface="Arial (Body)"/>
                <a:ea typeface="+mn-ea"/>
                <a:cs typeface="+mn-cs"/>
              </a:rPr>
              <a:t>These changes are responsible coding practices that eliminate certain security C vulnerabilities as we get deeper into C</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1403857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2.2 A Simple C Program: Printing a Line of Text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17)</a:t>
            </a:r>
            <a:endParaRPr lang="en-US" dirty="0"/>
          </a:p>
        </p:txBody>
      </p:sp>
      <p:sp>
        <p:nvSpPr>
          <p:cNvPr id="3" name="Text Placeholder 2"/>
          <p:cNvSpPr>
            <a:spLocks noGrp="1"/>
          </p:cNvSpPr>
          <p:nvPr>
            <p:ph type="body" idx="1"/>
          </p:nvPr>
        </p:nvSpPr>
        <p:spPr>
          <a:xfrm>
            <a:off x="457200" y="1600201"/>
            <a:ext cx="8229600" cy="511624"/>
          </a:xfrm>
        </p:spPr>
        <p:txBody>
          <a:bodyPr/>
          <a:lstStyle/>
          <a:p>
            <a:pPr marL="0" indent="0" eaLnBrk="1" hangingPunct="1">
              <a:lnSpc>
                <a:spcPct val="80000"/>
              </a:lnSpc>
              <a:buFont typeface="Wingdings 3" pitchFamily="18" charset="2"/>
              <a:buNone/>
              <a:defRPr/>
            </a:pPr>
            <a:r>
              <a:rPr lang="en-US" sz="2400" b="1" dirty="0">
                <a:solidFill>
                  <a:srgbClr val="000000"/>
                </a:solidFill>
                <a:latin typeface="+mn-lt"/>
              </a:rPr>
              <a:t>The </a:t>
            </a:r>
            <a:r>
              <a:rPr lang="en-US" sz="2400" b="1" dirty="0">
                <a:solidFill>
                  <a:srgbClr val="000000"/>
                </a:solidFill>
                <a:latin typeface="Consolas" panose="020B0609020204030204" pitchFamily="49" charset="0"/>
                <a:cs typeface="Consolas" panose="020B0609020204030204" pitchFamily="49" charset="0"/>
              </a:rPr>
              <a:t>main</a:t>
            </a:r>
            <a:r>
              <a:rPr lang="en-US" sz="2400" b="1" dirty="0">
                <a:solidFill>
                  <a:srgbClr val="000000"/>
                </a:solidFill>
                <a:latin typeface="+mn-lt"/>
              </a:rPr>
              <a:t> Function</a:t>
            </a:r>
          </a:p>
          <a:p>
            <a:pPr marL="255600" lvl="1" indent="-255600">
              <a:lnSpc>
                <a:spcPct val="80000"/>
              </a:lnSpc>
              <a:spcBef>
                <a:spcPts val="1500"/>
              </a:spcBef>
              <a:buFont typeface="Arial" panose="020B0604020202020204" pitchFamily="34" charset="0"/>
              <a:buChar char="•"/>
              <a:defRPr/>
            </a:pPr>
            <a:r>
              <a:rPr lang="en-US" sz="2400" dirty="0" smtClean="0">
                <a:solidFill>
                  <a:srgbClr val="000000"/>
                </a:solidFill>
                <a:latin typeface="+mn-lt"/>
              </a:rPr>
              <a:t> </a:t>
            </a:r>
          </a:p>
        </p:txBody>
      </p:sp>
      <p:pic>
        <p:nvPicPr>
          <p:cNvPr id="4" name="Picture 3" descr="The computer code reads as follows. I n t main left parenthesis void right parenthesis. Keywords I n t and void are highlighted in blue tex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591" y="2149546"/>
            <a:ext cx="2658950" cy="294678"/>
          </a:xfrm>
          <a:prstGeom prst="rect">
            <a:avLst/>
          </a:prstGeom>
        </p:spPr>
      </p:pic>
      <p:sp>
        <p:nvSpPr>
          <p:cNvPr id="5" name="Text Placeholder 4"/>
          <p:cNvSpPr>
            <a:spLocks noGrp="1"/>
          </p:cNvSpPr>
          <p:nvPr>
            <p:ph type="body" idx="2"/>
          </p:nvPr>
        </p:nvSpPr>
        <p:spPr>
          <a:xfrm>
            <a:off x="457200" y="2481946"/>
            <a:ext cx="8229600" cy="1378854"/>
          </a:xfrm>
        </p:spPr>
        <p:txBody>
          <a:bodyPr/>
          <a:lstStyle/>
          <a:p>
            <a:pPr lvl="1">
              <a:defRPr/>
            </a:pPr>
            <a:r>
              <a:rPr lang="en-US" sz="2400" dirty="0">
                <a:solidFill>
                  <a:srgbClr val="000000"/>
                </a:solidFill>
                <a:latin typeface="+mn-lt"/>
              </a:rPr>
              <a:t>is a part of every C program.</a:t>
            </a:r>
          </a:p>
          <a:p>
            <a:pPr lvl="1">
              <a:defRPr/>
            </a:pPr>
            <a:r>
              <a:rPr lang="en-US" sz="2400" dirty="0">
                <a:solidFill>
                  <a:srgbClr val="000000"/>
                </a:solidFill>
                <a:latin typeface="+mn-lt"/>
              </a:rPr>
              <a:t>The parentheses after main indicate that main is a program building block called a </a:t>
            </a:r>
            <a:r>
              <a:rPr lang="en-US" sz="2400" b="1" dirty="0">
                <a:solidFill>
                  <a:schemeClr val="bg2"/>
                </a:solidFill>
                <a:latin typeface="+mn-lt"/>
              </a:rPr>
              <a:t>function</a:t>
            </a:r>
            <a:r>
              <a:rPr lang="en-US" sz="2400" b="1" dirty="0" smtClean="0">
                <a:solidFill>
                  <a:schemeClr val="bg2"/>
                </a:solidFill>
                <a:latin typeface="+mn-lt"/>
              </a:rPr>
              <a:t>.</a:t>
            </a:r>
            <a:endParaRPr lang="en-US" sz="2400" b="1" dirty="0">
              <a:solidFill>
                <a:schemeClr val="bg2"/>
              </a:solidFill>
              <a:latin typeface="+mn-lt"/>
            </a:endParaRPr>
          </a:p>
        </p:txBody>
      </p:sp>
    </p:spTree>
    <p:extLst>
      <p:ext uri="{BB962C8B-B14F-4D97-AF65-F5344CB8AC3E}">
        <p14:creationId xmlns:p14="http://schemas.microsoft.com/office/powerpoint/2010/main" val="4201867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2.2 A Simple C Program: Printing a Line of Text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17)</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C programs contain one or more functions, one of which must be </a:t>
            </a:r>
            <a:r>
              <a:rPr lang="en-US" altLang="en-US" sz="2400" dirty="0">
                <a:solidFill>
                  <a:srgbClr val="000000"/>
                </a:solidFill>
                <a:latin typeface="Consolas" panose="020B0609020204030204" pitchFamily="49" charset="0"/>
              </a:rPr>
              <a:t>main.</a:t>
            </a:r>
          </a:p>
          <a:p>
            <a:pPr eaLnBrk="1" hangingPunct="1"/>
            <a:r>
              <a:rPr lang="en-US" altLang="en-US" sz="2400" dirty="0">
                <a:solidFill>
                  <a:srgbClr val="000000"/>
                </a:solidFill>
                <a:latin typeface="+mn-lt"/>
              </a:rPr>
              <a:t>Every program in C begins executing at the function </a:t>
            </a:r>
            <a:r>
              <a:rPr lang="en-US" altLang="en-US" sz="2400" dirty="0">
                <a:solidFill>
                  <a:srgbClr val="000000"/>
                </a:solidFill>
                <a:latin typeface="Consolas" panose="020B0609020204030204" pitchFamily="49" charset="0"/>
              </a:rPr>
              <a:t>main.</a:t>
            </a:r>
          </a:p>
          <a:p>
            <a:pPr eaLnBrk="1" hangingPunct="1"/>
            <a:r>
              <a:rPr lang="en-US" altLang="en-US" sz="2400" dirty="0">
                <a:solidFill>
                  <a:srgbClr val="000000"/>
                </a:solidFill>
                <a:latin typeface="+mn-lt"/>
              </a:rPr>
              <a:t>The keyword </a:t>
            </a:r>
            <a:r>
              <a:rPr lang="en-US" altLang="en-US" sz="2400" dirty="0">
                <a:solidFill>
                  <a:srgbClr val="000000"/>
                </a:solidFill>
                <a:latin typeface="Consolas" panose="020B0609020204030204" pitchFamily="49" charset="0"/>
              </a:rPr>
              <a:t>int</a:t>
            </a:r>
            <a:r>
              <a:rPr lang="en-US" altLang="en-US" sz="2400" dirty="0">
                <a:solidFill>
                  <a:srgbClr val="000000"/>
                </a:solidFill>
                <a:latin typeface="+mn-lt"/>
              </a:rPr>
              <a:t> to the left of </a:t>
            </a:r>
            <a:r>
              <a:rPr lang="en-US" altLang="en-US" sz="2400" dirty="0">
                <a:solidFill>
                  <a:srgbClr val="000000"/>
                </a:solidFill>
                <a:latin typeface="Consolas" panose="020B0609020204030204" pitchFamily="49" charset="0"/>
                <a:cs typeface="Consolas" panose="020B0609020204030204" pitchFamily="49" charset="0"/>
              </a:rPr>
              <a:t>main</a:t>
            </a:r>
            <a:r>
              <a:rPr lang="en-US" altLang="en-US" sz="2400" dirty="0">
                <a:solidFill>
                  <a:srgbClr val="000000"/>
                </a:solidFill>
                <a:latin typeface="+mn-lt"/>
              </a:rPr>
              <a:t> indicates that </a:t>
            </a:r>
            <a:r>
              <a:rPr lang="en-US" altLang="en-US" sz="2400" dirty="0">
                <a:solidFill>
                  <a:srgbClr val="000000"/>
                </a:solidFill>
                <a:latin typeface="Consolas" panose="020B0609020204030204" pitchFamily="49" charset="0"/>
                <a:cs typeface="Consolas" panose="020B0609020204030204" pitchFamily="49" charset="0"/>
              </a:rPr>
              <a:t>main</a:t>
            </a:r>
            <a:r>
              <a:rPr lang="en-US" altLang="en-US" sz="2400" dirty="0">
                <a:solidFill>
                  <a:srgbClr val="000000"/>
                </a:solidFill>
                <a:latin typeface="+mn-lt"/>
              </a:rPr>
              <a:t> “returns” an integer (whole number) value.</a:t>
            </a:r>
          </a:p>
          <a:p>
            <a:pPr eaLnBrk="1" hangingPunct="1"/>
            <a:r>
              <a:rPr lang="en-US" altLang="en-US" sz="2400" dirty="0">
                <a:solidFill>
                  <a:srgbClr val="000000"/>
                </a:solidFill>
                <a:latin typeface="+mn-lt"/>
              </a:rPr>
              <a:t>We’ll explain what it means for a function to “return a value” when we demonstrate how to create your own functions in Chapter 5</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878373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2.2 A Simple C Program: Printing a Line of Text </a:t>
            </a:r>
            <a:r>
              <a:rPr lang="en-US" sz="2000" b="0" dirty="0" smtClean="0">
                <a:solidFill>
                  <a:schemeClr val="tx2"/>
                </a:solidFill>
                <a:latin typeface="Times New Roman" panose="02020603050405020304" pitchFamily="18" charset="0"/>
                <a:cs typeface="Times New Roman" panose="02020603050405020304" pitchFamily="18" charset="0"/>
              </a:rPr>
              <a:t>(8 </a:t>
            </a:r>
            <a:r>
              <a:rPr lang="en-US" sz="2000" b="0" dirty="0">
                <a:solidFill>
                  <a:schemeClr val="tx2"/>
                </a:solidFill>
                <a:latin typeface="Times New Roman" panose="02020603050405020304" pitchFamily="18" charset="0"/>
                <a:cs typeface="Times New Roman" panose="02020603050405020304" pitchFamily="18" charset="0"/>
              </a:rPr>
              <a:t>of 17)</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For now, simply include the keyword </a:t>
            </a:r>
            <a:r>
              <a:rPr lang="en-US" altLang="en-US" sz="2400" dirty="0">
                <a:solidFill>
                  <a:srgbClr val="000000"/>
                </a:solidFill>
                <a:latin typeface="Consolas" panose="020B0609020204030204" pitchFamily="49" charset="0"/>
              </a:rPr>
              <a:t>int</a:t>
            </a:r>
            <a:r>
              <a:rPr lang="en-US" altLang="en-US" sz="2400" dirty="0">
                <a:solidFill>
                  <a:srgbClr val="000000"/>
                </a:solidFill>
                <a:latin typeface="+mn-lt"/>
              </a:rPr>
              <a:t> to the left of </a:t>
            </a:r>
            <a:r>
              <a:rPr lang="en-US" altLang="en-US" sz="2400" dirty="0">
                <a:solidFill>
                  <a:srgbClr val="000000"/>
                </a:solidFill>
                <a:latin typeface="Consolas" panose="020B0609020204030204" pitchFamily="49" charset="0"/>
              </a:rPr>
              <a:t>main</a:t>
            </a:r>
            <a:r>
              <a:rPr lang="en-US" altLang="en-US" sz="2400" dirty="0">
                <a:solidFill>
                  <a:srgbClr val="000000"/>
                </a:solidFill>
                <a:latin typeface="+mn-lt"/>
              </a:rPr>
              <a:t> in each of your programs.</a:t>
            </a:r>
          </a:p>
          <a:p>
            <a:pPr eaLnBrk="1" hangingPunct="1"/>
            <a:r>
              <a:rPr lang="en-US" altLang="en-US" sz="2400" dirty="0">
                <a:solidFill>
                  <a:srgbClr val="000000"/>
                </a:solidFill>
                <a:latin typeface="+mn-lt"/>
              </a:rPr>
              <a:t>Functions also can receive information when they’re called upon to execute.</a:t>
            </a:r>
          </a:p>
          <a:p>
            <a:pPr eaLnBrk="1" hangingPunct="1"/>
            <a:r>
              <a:rPr lang="en-US" altLang="en-US" sz="2400" dirty="0">
                <a:solidFill>
                  <a:srgbClr val="000000"/>
                </a:solidFill>
                <a:latin typeface="+mn-lt"/>
              </a:rPr>
              <a:t>The </a:t>
            </a:r>
            <a:r>
              <a:rPr lang="en-US" altLang="en-US" sz="2400" dirty="0">
                <a:solidFill>
                  <a:srgbClr val="000000"/>
                </a:solidFill>
                <a:latin typeface="Consolas" panose="020B0609020204030204" pitchFamily="49" charset="0"/>
              </a:rPr>
              <a:t>void</a:t>
            </a:r>
            <a:r>
              <a:rPr lang="en-US" altLang="en-US" sz="2400" dirty="0">
                <a:solidFill>
                  <a:srgbClr val="000000"/>
                </a:solidFill>
                <a:latin typeface="+mn-lt"/>
              </a:rPr>
              <a:t> in parentheses here means that </a:t>
            </a:r>
            <a:r>
              <a:rPr lang="en-US" altLang="en-US" sz="2400" dirty="0">
                <a:solidFill>
                  <a:srgbClr val="000000"/>
                </a:solidFill>
                <a:latin typeface="Consolas" panose="020B0609020204030204" pitchFamily="49" charset="0"/>
              </a:rPr>
              <a:t>main</a:t>
            </a:r>
            <a:r>
              <a:rPr lang="en-US" altLang="en-US" sz="2400" dirty="0">
                <a:solidFill>
                  <a:srgbClr val="000000"/>
                </a:solidFill>
                <a:latin typeface="+mn-lt"/>
              </a:rPr>
              <a:t> does not receive any information</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013849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a:t>
            </a:r>
            <a:r>
              <a:rPr lang="en-US" dirty="0" smtClean="0"/>
              <a:t>2.1</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Every function should be preceded by a comment describing the function’s purpose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017496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2.2 A Simple C Program: Printing a Line of Text </a:t>
            </a:r>
            <a:r>
              <a:rPr lang="en-US" sz="2000" b="0" dirty="0">
                <a:solidFill>
                  <a:schemeClr val="tx2"/>
                </a:solidFill>
                <a:latin typeface="Times New Roman" panose="02020603050405020304" pitchFamily="18" charset="0"/>
                <a:cs typeface="Times New Roman" panose="02020603050405020304" pitchFamily="18" charset="0"/>
              </a:rPr>
              <a:t>(9 of 17)</a:t>
            </a:r>
            <a:endParaRPr lang="en-US" dirty="0"/>
          </a:p>
        </p:txBody>
      </p:sp>
      <p:sp>
        <p:nvSpPr>
          <p:cNvPr id="5" name="Content Placeholder 4"/>
          <p:cNvSpPr>
            <a:spLocks noGrp="1"/>
          </p:cNvSpPr>
          <p:nvPr>
            <p:ph idx="1"/>
          </p:nvPr>
        </p:nvSpPr>
        <p:spPr>
          <a:xfrm>
            <a:off x="457200" y="1600199"/>
            <a:ext cx="8229600" cy="1698171"/>
          </a:xfrm>
        </p:spPr>
        <p:txBody>
          <a:bodyPr/>
          <a:lstStyle/>
          <a:p>
            <a:pPr marL="255600" indent="-255600" eaLnBrk="1" hangingPunct="1">
              <a:defRPr/>
            </a:pPr>
            <a:r>
              <a:rPr lang="en-US" sz="2000" dirty="0">
                <a:solidFill>
                  <a:srgbClr val="000000"/>
                </a:solidFill>
                <a:latin typeface="+mn-lt"/>
              </a:rPr>
              <a:t>A left brace, {, begins the </a:t>
            </a:r>
            <a:r>
              <a:rPr lang="en-US" sz="2000" b="1" dirty="0">
                <a:solidFill>
                  <a:schemeClr val="bg2"/>
                </a:solidFill>
                <a:latin typeface="+mn-lt"/>
              </a:rPr>
              <a:t>body</a:t>
            </a:r>
            <a:r>
              <a:rPr lang="en-US" sz="2000" dirty="0">
                <a:solidFill>
                  <a:srgbClr val="000000"/>
                </a:solidFill>
                <a:latin typeface="+mn-lt"/>
              </a:rPr>
              <a:t> of every function</a:t>
            </a:r>
          </a:p>
          <a:p>
            <a:pPr marL="255600" indent="-255600" eaLnBrk="1" hangingPunct="1">
              <a:defRPr/>
            </a:pPr>
            <a:r>
              <a:rPr lang="en-US" sz="2000" dirty="0">
                <a:solidFill>
                  <a:srgbClr val="000000"/>
                </a:solidFill>
                <a:latin typeface="+mn-lt"/>
              </a:rPr>
              <a:t>A corresponding </a:t>
            </a:r>
            <a:r>
              <a:rPr lang="en-US" sz="2000" b="1" dirty="0">
                <a:solidFill>
                  <a:schemeClr val="bg2"/>
                </a:solidFill>
                <a:latin typeface="+mn-lt"/>
              </a:rPr>
              <a:t>right brace</a:t>
            </a:r>
            <a:r>
              <a:rPr lang="en-US" sz="2000" dirty="0">
                <a:solidFill>
                  <a:srgbClr val="000000"/>
                </a:solidFill>
                <a:latin typeface="+mn-lt"/>
              </a:rPr>
              <a:t> ends each function</a:t>
            </a:r>
          </a:p>
          <a:p>
            <a:pPr marL="255600" indent="-255600" eaLnBrk="1" hangingPunct="1">
              <a:defRPr/>
            </a:pPr>
            <a:r>
              <a:rPr lang="en-US" sz="2000" dirty="0">
                <a:solidFill>
                  <a:srgbClr val="000000"/>
                </a:solidFill>
                <a:latin typeface="+mn-lt"/>
              </a:rPr>
              <a:t>This pair of braces and the portion of the program between the braces is called a block. </a:t>
            </a:r>
          </a:p>
        </p:txBody>
      </p:sp>
      <p:sp>
        <p:nvSpPr>
          <p:cNvPr id="6" name="Content Placeholder 5"/>
          <p:cNvSpPr>
            <a:spLocks noGrp="1"/>
          </p:cNvSpPr>
          <p:nvPr>
            <p:ph idx="13"/>
          </p:nvPr>
        </p:nvSpPr>
        <p:spPr>
          <a:xfrm>
            <a:off x="457200" y="3471113"/>
            <a:ext cx="8246120" cy="861864"/>
          </a:xfrm>
        </p:spPr>
        <p:txBody>
          <a:bodyPr/>
          <a:lstStyle/>
          <a:p>
            <a:pPr marL="0" indent="0">
              <a:buNone/>
            </a:pPr>
            <a:r>
              <a:rPr lang="en-US" sz="2000" b="1" dirty="0">
                <a:solidFill>
                  <a:srgbClr val="000000"/>
                </a:solidFill>
                <a:latin typeface="+mn-lt"/>
              </a:rPr>
              <a:t>An Output </a:t>
            </a:r>
            <a:r>
              <a:rPr lang="en-US" sz="2000" b="1" dirty="0" smtClean="0">
                <a:solidFill>
                  <a:srgbClr val="000000"/>
                </a:solidFill>
                <a:latin typeface="+mn-lt"/>
              </a:rPr>
              <a:t>Statement</a:t>
            </a:r>
          </a:p>
          <a:p>
            <a:pPr indent="-256032"/>
            <a:r>
              <a:rPr lang="en-US" sz="2000" b="1" dirty="0" smtClean="0">
                <a:solidFill>
                  <a:srgbClr val="000000"/>
                </a:solidFill>
                <a:latin typeface="+mn-lt"/>
              </a:rPr>
              <a:t> </a:t>
            </a:r>
            <a:endParaRPr lang="en-US" sz="2000" b="1" dirty="0">
              <a:solidFill>
                <a:srgbClr val="000000"/>
              </a:solidFill>
              <a:latin typeface="+mn-lt"/>
            </a:endParaRPr>
          </a:p>
        </p:txBody>
      </p:sp>
      <p:pic>
        <p:nvPicPr>
          <p:cNvPr id="8" name="Picture 7" descr="The computer code reads as follows. print f left parenthesis double quote Welcome to C exclamation point back slash n double quote right parenthesis semicolon. The character string is highlighted in blue tex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73" y="4068851"/>
            <a:ext cx="4201454" cy="264126"/>
          </a:xfrm>
          <a:prstGeom prst="rect">
            <a:avLst/>
          </a:prstGeom>
        </p:spPr>
      </p:pic>
      <p:sp>
        <p:nvSpPr>
          <p:cNvPr id="7" name="Content Placeholder 6"/>
          <p:cNvSpPr>
            <a:spLocks noGrp="1"/>
          </p:cNvSpPr>
          <p:nvPr>
            <p:ph idx="14"/>
          </p:nvPr>
        </p:nvSpPr>
        <p:spPr>
          <a:xfrm>
            <a:off x="457200" y="4449400"/>
            <a:ext cx="8229600" cy="1755457"/>
          </a:xfrm>
        </p:spPr>
        <p:txBody>
          <a:bodyPr/>
          <a:lstStyle/>
          <a:p>
            <a:pPr lvl="1" indent="-283464">
              <a:defRPr/>
            </a:pPr>
            <a:r>
              <a:rPr lang="en-US" sz="2000" dirty="0">
                <a:solidFill>
                  <a:srgbClr val="000000"/>
                </a:solidFill>
                <a:latin typeface="+mn-lt"/>
              </a:rPr>
              <a:t>instructs the computer to perform an </a:t>
            </a:r>
            <a:r>
              <a:rPr lang="en-US" sz="2000" b="1" dirty="0">
                <a:solidFill>
                  <a:schemeClr val="bg2"/>
                </a:solidFill>
                <a:latin typeface="+mn-lt"/>
              </a:rPr>
              <a:t>action</a:t>
            </a:r>
            <a:r>
              <a:rPr lang="en-US" sz="2000" b="1" dirty="0">
                <a:solidFill>
                  <a:srgbClr val="000000"/>
                </a:solidFill>
                <a:latin typeface="+mn-lt"/>
              </a:rPr>
              <a:t>,</a:t>
            </a:r>
            <a:r>
              <a:rPr lang="en-US" sz="2000" dirty="0">
                <a:solidFill>
                  <a:srgbClr val="000000"/>
                </a:solidFill>
                <a:latin typeface="+mn-lt"/>
              </a:rPr>
              <a:t> namely to print on the screen the </a:t>
            </a:r>
            <a:r>
              <a:rPr lang="en-US" sz="2000" b="1" dirty="0">
                <a:solidFill>
                  <a:schemeClr val="bg2"/>
                </a:solidFill>
                <a:latin typeface="+mn-lt"/>
              </a:rPr>
              <a:t>string</a:t>
            </a:r>
            <a:r>
              <a:rPr lang="en-US" sz="2000" dirty="0">
                <a:solidFill>
                  <a:srgbClr val="000000"/>
                </a:solidFill>
                <a:latin typeface="+mn-lt"/>
              </a:rPr>
              <a:t> of characters marked by the quotation marks.</a:t>
            </a:r>
          </a:p>
          <a:p>
            <a:pPr lvl="1" indent="-283464">
              <a:defRPr/>
            </a:pPr>
            <a:r>
              <a:rPr lang="en-US" sz="2000" dirty="0">
                <a:solidFill>
                  <a:srgbClr val="000000"/>
                </a:solidFill>
                <a:latin typeface="+mn-lt"/>
              </a:rPr>
              <a:t>A string is sometimes called a </a:t>
            </a:r>
            <a:r>
              <a:rPr lang="en-US" sz="2000" b="1" dirty="0">
                <a:solidFill>
                  <a:schemeClr val="bg2"/>
                </a:solidFill>
                <a:latin typeface="+mn-lt"/>
              </a:rPr>
              <a:t>character string</a:t>
            </a:r>
            <a:r>
              <a:rPr lang="en-US" sz="2000" b="1" dirty="0">
                <a:solidFill>
                  <a:srgbClr val="000000"/>
                </a:solidFill>
                <a:latin typeface="+mn-lt"/>
              </a:rPr>
              <a:t>,</a:t>
            </a:r>
            <a:r>
              <a:rPr lang="en-US" sz="2000" dirty="0">
                <a:solidFill>
                  <a:srgbClr val="000000"/>
                </a:solidFill>
                <a:latin typeface="+mn-lt"/>
              </a:rPr>
              <a:t> a </a:t>
            </a:r>
            <a:r>
              <a:rPr lang="en-US" sz="2000" b="1" dirty="0">
                <a:solidFill>
                  <a:schemeClr val="bg2"/>
                </a:solidFill>
                <a:latin typeface="+mn-lt"/>
              </a:rPr>
              <a:t>message</a:t>
            </a:r>
            <a:r>
              <a:rPr lang="en-US" sz="2000" dirty="0">
                <a:solidFill>
                  <a:srgbClr val="000000"/>
                </a:solidFill>
                <a:latin typeface="+mn-lt"/>
              </a:rPr>
              <a:t> or a </a:t>
            </a:r>
            <a:r>
              <a:rPr lang="en-US" sz="2000" b="1" dirty="0">
                <a:solidFill>
                  <a:schemeClr val="bg2"/>
                </a:solidFill>
                <a:latin typeface="+mn-lt"/>
              </a:rPr>
              <a:t>literal</a:t>
            </a:r>
            <a:r>
              <a:rPr lang="en-US" sz="2000" b="1" dirty="0" smtClean="0">
                <a:solidFill>
                  <a:schemeClr val="bg2"/>
                </a:solidFill>
                <a:latin typeface="+mn-lt"/>
              </a:rPr>
              <a:t>.</a:t>
            </a:r>
            <a:endParaRPr lang="en-US" sz="2000" b="1" dirty="0">
              <a:solidFill>
                <a:schemeClr val="bg2"/>
              </a:solidFill>
              <a:latin typeface="+mn-lt"/>
            </a:endParaRPr>
          </a:p>
        </p:txBody>
      </p:sp>
    </p:spTree>
    <p:extLst>
      <p:ext uri="{BB962C8B-B14F-4D97-AF65-F5344CB8AC3E}">
        <p14:creationId xmlns:p14="http://schemas.microsoft.com/office/powerpoint/2010/main" val="1570838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2.2 A Simple C Program: Printing a Line of Text </a:t>
            </a:r>
            <a:r>
              <a:rPr lang="en-US" sz="2000" b="0" dirty="0" smtClean="0">
                <a:solidFill>
                  <a:schemeClr val="tx2"/>
                </a:solidFill>
                <a:latin typeface="Times New Roman" panose="02020603050405020304" pitchFamily="18" charset="0"/>
                <a:cs typeface="Times New Roman" panose="02020603050405020304" pitchFamily="18" charset="0"/>
              </a:rPr>
              <a:t>(10 </a:t>
            </a:r>
            <a:r>
              <a:rPr lang="en-US" sz="2000" b="0" dirty="0">
                <a:solidFill>
                  <a:schemeClr val="tx2"/>
                </a:solidFill>
                <a:latin typeface="Times New Roman" panose="02020603050405020304" pitchFamily="18" charset="0"/>
                <a:cs typeface="Times New Roman" panose="02020603050405020304" pitchFamily="18" charset="0"/>
              </a:rPr>
              <a:t>of 17)</a:t>
            </a:r>
            <a:endParaRPr lang="en-US" dirty="0"/>
          </a:p>
        </p:txBody>
      </p:sp>
      <p:sp>
        <p:nvSpPr>
          <p:cNvPr id="3" name="Text Placeholder 2"/>
          <p:cNvSpPr>
            <a:spLocks noGrp="1"/>
          </p:cNvSpPr>
          <p:nvPr>
            <p:ph type="body" idx="1"/>
          </p:nvPr>
        </p:nvSpPr>
        <p:spPr>
          <a:xfrm>
            <a:off x="457200" y="1600200"/>
            <a:ext cx="8229600" cy="3048000"/>
          </a:xfrm>
        </p:spPr>
        <p:txBody>
          <a:bodyPr/>
          <a:lstStyle/>
          <a:p>
            <a:pPr eaLnBrk="1" hangingPunct="1">
              <a:spcBef>
                <a:spcPts val="1200"/>
              </a:spcBef>
              <a:defRPr/>
            </a:pPr>
            <a:r>
              <a:rPr lang="en-US" sz="1800" dirty="0">
                <a:solidFill>
                  <a:srgbClr val="000000"/>
                </a:solidFill>
                <a:latin typeface="+mn-lt"/>
              </a:rPr>
              <a:t>The entire line, including the </a:t>
            </a:r>
            <a:r>
              <a:rPr lang="en-US" sz="1800" dirty="0">
                <a:solidFill>
                  <a:srgbClr val="000000"/>
                </a:solidFill>
                <a:latin typeface="Consolas" panose="020B0609020204030204" pitchFamily="49" charset="0"/>
              </a:rPr>
              <a:t>printf</a:t>
            </a:r>
            <a:r>
              <a:rPr lang="en-US" sz="1800" dirty="0">
                <a:solidFill>
                  <a:srgbClr val="000000"/>
                </a:solidFill>
                <a:latin typeface="+mn-lt"/>
              </a:rPr>
              <a:t> function (the “f” stands for “formatted”), its </a:t>
            </a:r>
            <a:r>
              <a:rPr lang="en-US" sz="1800" b="1" dirty="0">
                <a:solidFill>
                  <a:schemeClr val="bg2"/>
                </a:solidFill>
                <a:latin typeface="+mn-lt"/>
              </a:rPr>
              <a:t>argument</a:t>
            </a:r>
            <a:r>
              <a:rPr lang="en-US" sz="1800" dirty="0">
                <a:solidFill>
                  <a:srgbClr val="000000"/>
                </a:solidFill>
                <a:latin typeface="+mn-lt"/>
              </a:rPr>
              <a:t> within the parentheses and the semicolon (;), is called a </a:t>
            </a:r>
            <a:r>
              <a:rPr lang="en-US" sz="1800" b="1" dirty="0">
                <a:solidFill>
                  <a:schemeClr val="bg2"/>
                </a:solidFill>
                <a:latin typeface="+mn-lt"/>
              </a:rPr>
              <a:t>statement.</a:t>
            </a:r>
          </a:p>
          <a:p>
            <a:pPr eaLnBrk="1" hangingPunct="1">
              <a:spcBef>
                <a:spcPts val="1200"/>
              </a:spcBef>
              <a:defRPr/>
            </a:pPr>
            <a:r>
              <a:rPr lang="en-US" sz="1800" dirty="0">
                <a:solidFill>
                  <a:srgbClr val="000000"/>
                </a:solidFill>
                <a:latin typeface="+mn-lt"/>
              </a:rPr>
              <a:t>Every statement must end with a semicolon (also known as the </a:t>
            </a:r>
            <a:r>
              <a:rPr lang="en-US" sz="1800" b="1" dirty="0">
                <a:solidFill>
                  <a:schemeClr val="bg2"/>
                </a:solidFill>
                <a:latin typeface="+mn-lt"/>
              </a:rPr>
              <a:t>statement terminator</a:t>
            </a:r>
            <a:r>
              <a:rPr lang="en-US" sz="1800" dirty="0">
                <a:solidFill>
                  <a:srgbClr val="000000"/>
                </a:solidFill>
                <a:latin typeface="+mn-lt"/>
              </a:rPr>
              <a:t>).</a:t>
            </a:r>
          </a:p>
          <a:p>
            <a:pPr eaLnBrk="1" hangingPunct="1">
              <a:spcBef>
                <a:spcPts val="1200"/>
              </a:spcBef>
              <a:defRPr/>
            </a:pPr>
            <a:r>
              <a:rPr lang="en-US" sz="1800" dirty="0">
                <a:solidFill>
                  <a:srgbClr val="000000"/>
                </a:solidFill>
                <a:latin typeface="+mn-lt"/>
              </a:rPr>
              <a:t>When the preceding </a:t>
            </a:r>
            <a:r>
              <a:rPr lang="en-US" sz="1800" dirty="0">
                <a:solidFill>
                  <a:srgbClr val="000000"/>
                </a:solidFill>
                <a:latin typeface="Consolas" panose="020B0609020204030204" pitchFamily="49" charset="0"/>
              </a:rPr>
              <a:t>printf</a:t>
            </a:r>
            <a:r>
              <a:rPr lang="en-US" sz="1800" dirty="0">
                <a:solidFill>
                  <a:srgbClr val="000000"/>
                </a:solidFill>
                <a:latin typeface="+mn-lt"/>
              </a:rPr>
              <a:t> statement is executed, it prints the message </a:t>
            </a:r>
            <a:r>
              <a:rPr lang="en-US" sz="1800" dirty="0">
                <a:solidFill>
                  <a:srgbClr val="000000"/>
                </a:solidFill>
                <a:latin typeface="Consolas" panose="020B0609020204030204" pitchFamily="49" charset="0"/>
              </a:rPr>
              <a:t>Welcome to C!</a:t>
            </a:r>
            <a:r>
              <a:rPr lang="en-US" sz="1800" b="1" dirty="0">
                <a:solidFill>
                  <a:srgbClr val="000000"/>
                </a:solidFill>
                <a:latin typeface="+mn-lt"/>
              </a:rPr>
              <a:t> </a:t>
            </a:r>
            <a:r>
              <a:rPr lang="en-US" sz="1800" dirty="0">
                <a:solidFill>
                  <a:srgbClr val="000000"/>
                </a:solidFill>
                <a:latin typeface="+mn-lt"/>
              </a:rPr>
              <a:t>on the screen.</a:t>
            </a:r>
          </a:p>
          <a:p>
            <a:pPr eaLnBrk="1" hangingPunct="1">
              <a:spcBef>
                <a:spcPts val="1200"/>
              </a:spcBef>
              <a:defRPr/>
            </a:pPr>
            <a:r>
              <a:rPr lang="en-US" sz="1800" dirty="0">
                <a:solidFill>
                  <a:srgbClr val="000000"/>
                </a:solidFill>
                <a:latin typeface="+mn-lt"/>
              </a:rPr>
              <a:t>The characters normally print exactly as they appear between the double quotes in the </a:t>
            </a:r>
            <a:r>
              <a:rPr lang="en-US" sz="1800" dirty="0">
                <a:solidFill>
                  <a:srgbClr val="000000"/>
                </a:solidFill>
                <a:latin typeface="Consolas" panose="020B0609020204030204" pitchFamily="49" charset="0"/>
              </a:rPr>
              <a:t>printf</a:t>
            </a:r>
            <a:r>
              <a:rPr lang="en-US" sz="1800" dirty="0">
                <a:solidFill>
                  <a:srgbClr val="000000"/>
                </a:solidFill>
                <a:latin typeface="+mn-lt"/>
              </a:rPr>
              <a:t> statement</a:t>
            </a:r>
            <a:r>
              <a:rPr lang="en-US" sz="1800" dirty="0" smtClean="0">
                <a:solidFill>
                  <a:srgbClr val="000000"/>
                </a:solidFill>
                <a:latin typeface="+mn-lt"/>
              </a:rPr>
              <a:t>.</a:t>
            </a:r>
            <a:endParaRPr lang="en-US" sz="1800" dirty="0">
              <a:solidFill>
                <a:srgbClr val="000000"/>
              </a:solidFill>
              <a:latin typeface="+mn-lt"/>
            </a:endParaRPr>
          </a:p>
        </p:txBody>
      </p:sp>
      <p:sp>
        <p:nvSpPr>
          <p:cNvPr id="4" name="Text Placeholder 3"/>
          <p:cNvSpPr>
            <a:spLocks noGrp="1"/>
          </p:cNvSpPr>
          <p:nvPr>
            <p:ph type="body" idx="2"/>
          </p:nvPr>
        </p:nvSpPr>
        <p:spPr>
          <a:xfrm>
            <a:off x="457200" y="4724398"/>
            <a:ext cx="8229600" cy="1589315"/>
          </a:xfrm>
        </p:spPr>
        <p:txBody>
          <a:bodyPr/>
          <a:lstStyle/>
          <a:p>
            <a:pPr marL="0" indent="0" eaLnBrk="1" hangingPunct="1">
              <a:lnSpc>
                <a:spcPct val="80000"/>
              </a:lnSpc>
              <a:buFont typeface="Wingdings 3" pitchFamily="18" charset="2"/>
              <a:buNone/>
              <a:defRPr/>
            </a:pPr>
            <a:r>
              <a:rPr lang="en-US" sz="1800" b="1" dirty="0">
                <a:solidFill>
                  <a:srgbClr val="000000"/>
                </a:solidFill>
                <a:latin typeface="+mn-lt"/>
              </a:rPr>
              <a:t>Escape Sequences</a:t>
            </a:r>
          </a:p>
          <a:p>
            <a:pPr eaLnBrk="1" hangingPunct="1">
              <a:spcBef>
                <a:spcPts val="1200"/>
              </a:spcBef>
              <a:defRPr/>
            </a:pPr>
            <a:r>
              <a:rPr lang="en-US" sz="1800" dirty="0">
                <a:solidFill>
                  <a:srgbClr val="000000"/>
                </a:solidFill>
                <a:latin typeface="+mn-lt"/>
              </a:rPr>
              <a:t>Notice that the characters </a:t>
            </a:r>
            <a:r>
              <a:rPr lang="en-US" sz="1800" dirty="0">
                <a:solidFill>
                  <a:srgbClr val="000000"/>
                </a:solidFill>
                <a:latin typeface="Consolas" panose="020B0609020204030204" pitchFamily="49" charset="0"/>
              </a:rPr>
              <a:t>\n</a:t>
            </a:r>
            <a:r>
              <a:rPr lang="en-US" sz="1800" dirty="0">
                <a:solidFill>
                  <a:srgbClr val="000000"/>
                </a:solidFill>
                <a:latin typeface="+mn-lt"/>
              </a:rPr>
              <a:t> were not printed on the screen.</a:t>
            </a:r>
          </a:p>
          <a:p>
            <a:pPr eaLnBrk="1" hangingPunct="1">
              <a:spcBef>
                <a:spcPts val="1200"/>
              </a:spcBef>
              <a:defRPr/>
            </a:pPr>
            <a:r>
              <a:rPr lang="en-US" sz="1800" dirty="0">
                <a:solidFill>
                  <a:srgbClr val="000000"/>
                </a:solidFill>
                <a:latin typeface="+mn-lt"/>
              </a:rPr>
              <a:t>The backslash (</a:t>
            </a:r>
            <a:r>
              <a:rPr lang="en-US" sz="1800" dirty="0">
                <a:solidFill>
                  <a:srgbClr val="000000"/>
                </a:solidFill>
                <a:latin typeface="Consolas" panose="020B0609020204030204" pitchFamily="49" charset="0"/>
              </a:rPr>
              <a:t>\</a:t>
            </a:r>
            <a:r>
              <a:rPr lang="en-US" sz="1800" dirty="0">
                <a:solidFill>
                  <a:srgbClr val="000000"/>
                </a:solidFill>
                <a:latin typeface="+mn-lt"/>
              </a:rPr>
              <a:t>) is called an </a:t>
            </a:r>
            <a:r>
              <a:rPr lang="en-US" sz="1800" b="1" dirty="0">
                <a:solidFill>
                  <a:schemeClr val="bg2"/>
                </a:solidFill>
                <a:latin typeface="+mn-lt"/>
              </a:rPr>
              <a:t>escape character.</a:t>
            </a:r>
          </a:p>
          <a:p>
            <a:pPr eaLnBrk="1" hangingPunct="1">
              <a:spcBef>
                <a:spcPts val="1200"/>
              </a:spcBef>
              <a:defRPr/>
            </a:pPr>
            <a:r>
              <a:rPr lang="en-US" sz="1800" dirty="0">
                <a:solidFill>
                  <a:srgbClr val="000000"/>
                </a:solidFill>
                <a:latin typeface="+mn-lt"/>
              </a:rPr>
              <a:t>It indicates that </a:t>
            </a:r>
            <a:r>
              <a:rPr lang="en-US" sz="1800" dirty="0">
                <a:solidFill>
                  <a:srgbClr val="000000"/>
                </a:solidFill>
                <a:latin typeface="Consolas" panose="020B0609020204030204" pitchFamily="49" charset="0"/>
              </a:rPr>
              <a:t>printf</a:t>
            </a:r>
            <a:r>
              <a:rPr lang="en-US" sz="1800" dirty="0">
                <a:solidFill>
                  <a:srgbClr val="000000"/>
                </a:solidFill>
                <a:latin typeface="+mn-lt"/>
              </a:rPr>
              <a:t> is supposed to do something out of the ordinary</a:t>
            </a:r>
            <a:r>
              <a:rPr lang="en-US" sz="1800" dirty="0" smtClean="0">
                <a:solidFill>
                  <a:srgbClr val="000000"/>
                </a:solidFill>
                <a:latin typeface="+mn-lt"/>
              </a:rPr>
              <a:t>.</a:t>
            </a:r>
            <a:endParaRPr lang="en-US" sz="1800" dirty="0">
              <a:solidFill>
                <a:srgbClr val="000000"/>
              </a:solidFill>
              <a:latin typeface="+mn-lt"/>
            </a:endParaRPr>
          </a:p>
        </p:txBody>
      </p:sp>
    </p:spTree>
    <p:extLst>
      <p:ext uri="{BB962C8B-B14F-4D97-AF65-F5344CB8AC3E}">
        <p14:creationId xmlns:p14="http://schemas.microsoft.com/office/powerpoint/2010/main" val="30645419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2.2 A Simple C Program: Printing a Line of Text </a:t>
            </a:r>
            <a:r>
              <a:rPr lang="en-US" sz="2000" b="0" dirty="0" smtClean="0">
                <a:solidFill>
                  <a:schemeClr val="tx2"/>
                </a:solidFill>
                <a:latin typeface="Times New Roman" panose="02020603050405020304" pitchFamily="18" charset="0"/>
                <a:cs typeface="Times New Roman" panose="02020603050405020304" pitchFamily="18" charset="0"/>
              </a:rPr>
              <a:t>(11 </a:t>
            </a:r>
            <a:r>
              <a:rPr lang="en-US" sz="2000" b="0" dirty="0">
                <a:solidFill>
                  <a:schemeClr val="tx2"/>
                </a:solidFill>
                <a:latin typeface="Times New Roman" panose="02020603050405020304" pitchFamily="18" charset="0"/>
                <a:cs typeface="Times New Roman" panose="02020603050405020304" pitchFamily="18" charset="0"/>
              </a:rPr>
              <a:t>of 17)</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When encountering a backslash in a string, the compiler looks ahead at the next character and combines it with the backslash to form an </a:t>
            </a:r>
            <a:r>
              <a:rPr lang="en-US" altLang="en-US" sz="2400" b="1" dirty="0">
                <a:solidFill>
                  <a:schemeClr val="bg2"/>
                </a:solidFill>
                <a:latin typeface="+mn-lt"/>
              </a:rPr>
              <a:t>escape sequence.</a:t>
            </a:r>
          </a:p>
          <a:p>
            <a:pPr eaLnBrk="1" hangingPunct="1"/>
            <a:r>
              <a:rPr lang="en-US" altLang="en-US" sz="2400" dirty="0">
                <a:solidFill>
                  <a:srgbClr val="000000"/>
                </a:solidFill>
                <a:latin typeface="+mn-lt"/>
              </a:rPr>
              <a:t>The escape sequence </a:t>
            </a:r>
            <a:r>
              <a:rPr lang="en-US" altLang="en-US" sz="2400" b="1" dirty="0">
                <a:solidFill>
                  <a:schemeClr val="bg2"/>
                </a:solidFill>
                <a:latin typeface="+mn-lt"/>
              </a:rPr>
              <a:t>\n</a:t>
            </a:r>
            <a:r>
              <a:rPr lang="en-US" altLang="en-US" sz="2400" dirty="0">
                <a:solidFill>
                  <a:srgbClr val="000000"/>
                </a:solidFill>
                <a:latin typeface="+mn-lt"/>
              </a:rPr>
              <a:t> means </a:t>
            </a:r>
            <a:r>
              <a:rPr lang="en-US" altLang="en-US" sz="2400" b="1" dirty="0">
                <a:solidFill>
                  <a:schemeClr val="bg2"/>
                </a:solidFill>
                <a:latin typeface="+mn-lt"/>
              </a:rPr>
              <a:t>newline.</a:t>
            </a:r>
          </a:p>
          <a:p>
            <a:pPr eaLnBrk="1" hangingPunct="1"/>
            <a:r>
              <a:rPr lang="en-US" altLang="en-US" sz="2400" dirty="0">
                <a:solidFill>
                  <a:srgbClr val="000000"/>
                </a:solidFill>
                <a:latin typeface="+mn-lt"/>
              </a:rPr>
              <a:t>When a newline appears in the string output by a </a:t>
            </a:r>
            <a:r>
              <a:rPr lang="en-US" altLang="en-US" sz="2400" dirty="0">
                <a:solidFill>
                  <a:srgbClr val="000000"/>
                </a:solidFill>
                <a:latin typeface="Consolas" panose="020B0609020204030204" pitchFamily="49" charset="0"/>
              </a:rPr>
              <a:t>printf</a:t>
            </a:r>
            <a:r>
              <a:rPr lang="en-US" altLang="en-US" sz="2400" dirty="0">
                <a:solidFill>
                  <a:srgbClr val="000000"/>
                </a:solidFill>
                <a:latin typeface="+mn-lt"/>
              </a:rPr>
              <a:t>, the newline causes the cursor to position to the beginning of the next line on the screen.</a:t>
            </a:r>
          </a:p>
          <a:p>
            <a:pPr eaLnBrk="1" hangingPunct="1"/>
            <a:r>
              <a:rPr lang="en-US" altLang="en-US" sz="2400" dirty="0">
                <a:solidFill>
                  <a:srgbClr val="000000"/>
                </a:solidFill>
                <a:latin typeface="+mn-lt"/>
              </a:rPr>
              <a:t>Some common escape sequences are listed in </a:t>
            </a:r>
            <a:r>
              <a:rPr lang="en-US" altLang="en-US" sz="2400" dirty="0" smtClean="0">
                <a:solidFill>
                  <a:srgbClr val="000000"/>
                </a:solidFill>
                <a:latin typeface="+mn-lt"/>
              </a:rPr>
              <a:t>Figure</a:t>
            </a:r>
            <a:r>
              <a:rPr lang="en-US" altLang="en-US" sz="2400" dirty="0">
                <a:solidFill>
                  <a:srgbClr val="000000"/>
                </a:solidFill>
                <a:latin typeface="+mn-lt"/>
              </a:rPr>
              <a:t> 2.2</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7576189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397240" cy="1097279"/>
          </a:xfrm>
        </p:spPr>
        <p:txBody>
          <a:bodyPr/>
          <a:lstStyle/>
          <a:p>
            <a:r>
              <a:rPr lang="en-US" dirty="0"/>
              <a:t>Figure 2.2 Some Common Escape Sequences</a:t>
            </a:r>
          </a:p>
        </p:txBody>
      </p:sp>
      <p:graphicFrame>
        <p:nvGraphicFramePr>
          <p:cNvPr id="7" name="Table 6"/>
          <p:cNvGraphicFramePr>
            <a:graphicFrameLocks noGrp="1"/>
          </p:cNvGraphicFramePr>
          <p:nvPr>
            <p:extLst>
              <p:ext uri="{D42A27DB-BD31-4B8C-83A1-F6EECF244321}">
                <p14:modId xmlns:p14="http://schemas.microsoft.com/office/powerpoint/2010/main" val="4227814840"/>
              </p:ext>
            </p:extLst>
          </p:nvPr>
        </p:nvGraphicFramePr>
        <p:xfrm>
          <a:off x="655320" y="1793241"/>
          <a:ext cx="8061960" cy="3017520"/>
        </p:xfrm>
        <a:graphic>
          <a:graphicData uri="http://schemas.openxmlformats.org/drawingml/2006/table">
            <a:tbl>
              <a:tblPr firstRow="1" bandRow="1">
                <a:tableStyleId>{5940675A-B579-460E-94D1-54222C63F5DA}</a:tableStyleId>
              </a:tblPr>
              <a:tblGrid>
                <a:gridCol w="2150633">
                  <a:extLst>
                    <a:ext uri="{9D8B030D-6E8A-4147-A177-3AD203B41FA5}">
                      <a16:colId xmlns:a16="http://schemas.microsoft.com/office/drawing/2014/main" val="2786783076"/>
                    </a:ext>
                  </a:extLst>
                </a:gridCol>
                <a:gridCol w="5911327">
                  <a:extLst>
                    <a:ext uri="{9D8B030D-6E8A-4147-A177-3AD203B41FA5}">
                      <a16:colId xmlns:a16="http://schemas.microsoft.com/office/drawing/2014/main" val="299365832"/>
                    </a:ext>
                  </a:extLst>
                </a:gridCol>
              </a:tblGrid>
              <a:tr h="0">
                <a:tc>
                  <a:txBody>
                    <a:bodyPr/>
                    <a:lstStyle/>
                    <a:p>
                      <a:r>
                        <a:rPr lang="en-US" sz="1800" b="1" dirty="0" smtClean="0"/>
                        <a:t>Escape sequence</a:t>
                      </a:r>
                      <a:endParaRPr lang="en-US" sz="1800" b="1" dirty="0"/>
                    </a:p>
                  </a:txBody>
                  <a:tcPr/>
                </a:tc>
                <a:tc>
                  <a:txBody>
                    <a:bodyPr/>
                    <a:lstStyle/>
                    <a:p>
                      <a:r>
                        <a:rPr lang="en-US" sz="1800" b="1" dirty="0" smtClean="0"/>
                        <a:t>Description</a:t>
                      </a:r>
                      <a:endParaRPr lang="en-US" sz="1800" b="1" dirty="0"/>
                    </a:p>
                  </a:txBody>
                  <a:tcPr/>
                </a:tc>
                <a:extLst>
                  <a:ext uri="{0D108BD9-81ED-4DB2-BD59-A6C34878D82A}">
                    <a16:rowId xmlns:a16="http://schemas.microsoft.com/office/drawing/2014/main" val="2854495167"/>
                  </a:ext>
                </a:extLst>
              </a:tr>
              <a:tr h="0">
                <a:tc>
                  <a:txBody>
                    <a:bodyPr/>
                    <a:lstStyle/>
                    <a:p>
                      <a:r>
                        <a:rPr lang="en-US" sz="1800" dirty="0" smtClean="0">
                          <a:latin typeface="Consolas" panose="020B0609020204030204" pitchFamily="49" charset="0"/>
                        </a:rPr>
                        <a:t>\n</a:t>
                      </a:r>
                      <a:endParaRPr lang="en-US" sz="1800" dirty="0">
                        <a:latin typeface="Consolas" panose="020B0609020204030204" pitchFamily="49" charset="0"/>
                      </a:endParaRPr>
                    </a:p>
                  </a:txBody>
                  <a:tcPr/>
                </a:tc>
                <a:tc>
                  <a:txBody>
                    <a:bodyPr/>
                    <a:lstStyle/>
                    <a:p>
                      <a:r>
                        <a:rPr lang="en-US" sz="1800" dirty="0" smtClean="0"/>
                        <a:t>Newline. Position the cursor at the beginning of the next line.</a:t>
                      </a:r>
                      <a:endParaRPr lang="en-US" sz="1800" dirty="0"/>
                    </a:p>
                  </a:txBody>
                  <a:tcPr/>
                </a:tc>
                <a:extLst>
                  <a:ext uri="{0D108BD9-81ED-4DB2-BD59-A6C34878D82A}">
                    <a16:rowId xmlns:a16="http://schemas.microsoft.com/office/drawing/2014/main" val="4286285913"/>
                  </a:ext>
                </a:extLst>
              </a:tr>
              <a:tr h="0">
                <a:tc>
                  <a:txBody>
                    <a:bodyPr/>
                    <a:lstStyle/>
                    <a:p>
                      <a:r>
                        <a:rPr lang="en-US" sz="1800" dirty="0" smtClean="0">
                          <a:latin typeface="Consolas" panose="020B0609020204030204" pitchFamily="49" charset="0"/>
                        </a:rPr>
                        <a:t>\t</a:t>
                      </a:r>
                      <a:endParaRPr lang="en-US" sz="1800" dirty="0">
                        <a:latin typeface="Consolas" panose="020B0609020204030204" pitchFamily="49" charset="0"/>
                      </a:endParaRPr>
                    </a:p>
                  </a:txBody>
                  <a:tcPr/>
                </a:tc>
                <a:tc>
                  <a:txBody>
                    <a:bodyPr/>
                    <a:lstStyle/>
                    <a:p>
                      <a:r>
                        <a:rPr lang="en-US" sz="1800" dirty="0" smtClean="0"/>
                        <a:t>Horizontal tab. Move the cursor to the next tab stop.</a:t>
                      </a:r>
                      <a:endParaRPr lang="en-US" sz="1800" dirty="0"/>
                    </a:p>
                  </a:txBody>
                  <a:tcPr/>
                </a:tc>
                <a:extLst>
                  <a:ext uri="{0D108BD9-81ED-4DB2-BD59-A6C34878D82A}">
                    <a16:rowId xmlns:a16="http://schemas.microsoft.com/office/drawing/2014/main" val="483410544"/>
                  </a:ext>
                </a:extLst>
              </a:tr>
              <a:tr h="0">
                <a:tc>
                  <a:txBody>
                    <a:bodyPr/>
                    <a:lstStyle/>
                    <a:p>
                      <a:r>
                        <a:rPr lang="en-US" sz="1800" dirty="0" smtClean="0">
                          <a:latin typeface="Consolas" panose="020B0609020204030204" pitchFamily="49" charset="0"/>
                        </a:rPr>
                        <a:t>\a</a:t>
                      </a:r>
                      <a:endParaRPr lang="en-US" sz="1800" dirty="0">
                        <a:latin typeface="Consolas" panose="020B0609020204030204" pitchFamily="49" charset="0"/>
                      </a:endParaRPr>
                    </a:p>
                  </a:txBody>
                  <a:tcPr/>
                </a:tc>
                <a:tc>
                  <a:txBody>
                    <a:bodyPr/>
                    <a:lstStyle/>
                    <a:p>
                      <a:r>
                        <a:rPr lang="en-US" sz="1800" dirty="0" smtClean="0"/>
                        <a:t>Alert. Produces a sound or visible alert without changing the current cursor position.</a:t>
                      </a:r>
                      <a:endParaRPr lang="en-US" sz="1800" dirty="0"/>
                    </a:p>
                  </a:txBody>
                  <a:tcPr/>
                </a:tc>
                <a:extLst>
                  <a:ext uri="{0D108BD9-81ED-4DB2-BD59-A6C34878D82A}">
                    <a16:rowId xmlns:a16="http://schemas.microsoft.com/office/drawing/2014/main" val="2814410432"/>
                  </a:ext>
                </a:extLst>
              </a:tr>
              <a:tr h="0">
                <a:tc>
                  <a:txBody>
                    <a:bodyPr/>
                    <a:lstStyle/>
                    <a:p>
                      <a:r>
                        <a:rPr lang="en-US" sz="1800" dirty="0" smtClean="0">
                          <a:latin typeface="Consolas" panose="020B0609020204030204" pitchFamily="49" charset="0"/>
                        </a:rPr>
                        <a:t>\\</a:t>
                      </a:r>
                      <a:endParaRPr lang="en-US" sz="1800" dirty="0">
                        <a:latin typeface="Consolas" panose="020B0609020204030204" pitchFamily="49" charset="0"/>
                      </a:endParaRPr>
                    </a:p>
                  </a:txBody>
                  <a:tcPr/>
                </a:tc>
                <a:tc>
                  <a:txBody>
                    <a:bodyPr/>
                    <a:lstStyle/>
                    <a:p>
                      <a:r>
                        <a:rPr lang="en-US" sz="1800" dirty="0" smtClean="0"/>
                        <a:t>Backslash. Insert a backslash character in a string.</a:t>
                      </a:r>
                      <a:endParaRPr lang="en-US" sz="1800" dirty="0"/>
                    </a:p>
                  </a:txBody>
                  <a:tcPr/>
                </a:tc>
                <a:extLst>
                  <a:ext uri="{0D108BD9-81ED-4DB2-BD59-A6C34878D82A}">
                    <a16:rowId xmlns:a16="http://schemas.microsoft.com/office/drawing/2014/main" val="3264911222"/>
                  </a:ext>
                </a:extLst>
              </a:tr>
              <a:tr h="0">
                <a:tc>
                  <a:txBody>
                    <a:bodyPr/>
                    <a:lstStyle/>
                    <a:p>
                      <a:r>
                        <a:rPr lang="en-US" sz="1800" dirty="0" smtClean="0">
                          <a:latin typeface="Consolas" panose="020B0609020204030204" pitchFamily="49" charset="0"/>
                        </a:rPr>
                        <a:t>\”</a:t>
                      </a:r>
                      <a:endParaRPr lang="en-US" sz="1800" dirty="0">
                        <a:latin typeface="Consolas" panose="020B0609020204030204" pitchFamily="49" charset="0"/>
                      </a:endParaRPr>
                    </a:p>
                  </a:txBody>
                  <a:tcPr/>
                </a:tc>
                <a:tc>
                  <a:txBody>
                    <a:bodyPr/>
                    <a:lstStyle/>
                    <a:p>
                      <a:r>
                        <a:rPr lang="en-US" sz="1800" dirty="0" smtClean="0"/>
                        <a:t>Double quote. Insert a double-quote character in a string.</a:t>
                      </a:r>
                    </a:p>
                  </a:txBody>
                  <a:tcPr/>
                </a:tc>
                <a:extLst>
                  <a:ext uri="{0D108BD9-81ED-4DB2-BD59-A6C34878D82A}">
                    <a16:rowId xmlns:a16="http://schemas.microsoft.com/office/drawing/2014/main" val="212730720"/>
                  </a:ext>
                </a:extLst>
              </a:tr>
            </a:tbl>
          </a:graphicData>
        </a:graphic>
      </p:graphicFrame>
    </p:spTree>
    <p:extLst>
      <p:ext uri="{BB962C8B-B14F-4D97-AF65-F5344CB8AC3E}">
        <p14:creationId xmlns:p14="http://schemas.microsoft.com/office/powerpoint/2010/main" val="41449329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2.2 A Simple C Program: Printing a Line of Text</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(12 of 17)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lvl="0">
              <a:tabLst/>
            </a:pPr>
            <a:r>
              <a:rPr lang="en-US" altLang="en-US" sz="2200" kern="1200" dirty="0" smtClean="0">
                <a:solidFill>
                  <a:srgbClr val="000000"/>
                </a:solidFill>
                <a:latin typeface="Arial (Body)"/>
                <a:ea typeface="+mn-ea"/>
                <a:cs typeface="+mn-cs"/>
              </a:rPr>
              <a:t>Because the backslash has special meaning in a string, i.e., the compiler recognizes it as an escape character, we use a double backslash (</a:t>
            </a:r>
            <a:r>
              <a:rPr lang="en-US" altLang="en-US" sz="2200" kern="1200" dirty="0" smtClean="0">
                <a:solidFill>
                  <a:srgbClr val="000000"/>
                </a:solidFill>
                <a:latin typeface="Consolas" panose="020B0609020204030204" pitchFamily="49" charset="0"/>
                <a:ea typeface="+mn-ea"/>
                <a:cs typeface="+mn-cs"/>
              </a:rPr>
              <a:t>\\</a:t>
            </a:r>
            <a:r>
              <a:rPr lang="en-US" altLang="en-US" sz="2200" kern="1200" dirty="0" smtClean="0">
                <a:solidFill>
                  <a:srgbClr val="000000"/>
                </a:solidFill>
                <a:latin typeface="Arial (Body)"/>
                <a:ea typeface="+mn-ea"/>
                <a:cs typeface="+mn-cs"/>
              </a:rPr>
              <a:t>) to place a single backslash in a string.</a:t>
            </a:r>
          </a:p>
          <a:p>
            <a:pPr lvl="0">
              <a:tabLst/>
            </a:pPr>
            <a:r>
              <a:rPr lang="en-US" altLang="en-US" sz="2200" kern="1200" dirty="0" smtClean="0">
                <a:solidFill>
                  <a:srgbClr val="000000"/>
                </a:solidFill>
                <a:latin typeface="Arial (Body)"/>
                <a:ea typeface="+mn-ea"/>
                <a:cs typeface="+mn-cs"/>
              </a:rPr>
              <a:t>Printing a double quote also presents a problem because double quotes mark the boundaries of a string—such quotes are not printed.</a:t>
            </a:r>
          </a:p>
          <a:p>
            <a:pPr lvl="0">
              <a:tabLst/>
            </a:pPr>
            <a:r>
              <a:rPr lang="en-US" altLang="en-US" sz="2200" kern="1200" dirty="0" smtClean="0">
                <a:solidFill>
                  <a:srgbClr val="000000"/>
                </a:solidFill>
                <a:latin typeface="Arial (Body)"/>
                <a:ea typeface="+mn-ea"/>
                <a:cs typeface="+mn-cs"/>
              </a:rPr>
              <a:t>By using the escape sequence </a:t>
            </a:r>
            <a:r>
              <a:rPr lang="en-US" altLang="en-US" sz="2200" kern="1200" dirty="0" smtClean="0">
                <a:solidFill>
                  <a:srgbClr val="000000"/>
                </a:solidFill>
                <a:latin typeface="Consolas" panose="020B0609020204030204" pitchFamily="49" charset="0"/>
                <a:ea typeface="+mn-ea"/>
                <a:cs typeface="+mn-cs"/>
              </a:rPr>
              <a:t>\"</a:t>
            </a:r>
            <a:r>
              <a:rPr lang="en-US" altLang="en-US" sz="2200" kern="1200" dirty="0" smtClean="0">
                <a:solidFill>
                  <a:srgbClr val="000000"/>
                </a:solidFill>
                <a:latin typeface="Arial (Body)"/>
                <a:ea typeface="+mn-ea"/>
                <a:cs typeface="+mn-cs"/>
              </a:rPr>
              <a:t> in a string to be output by </a:t>
            </a:r>
            <a:r>
              <a:rPr lang="en-US" altLang="en-US" sz="2200" kern="1200" dirty="0" smtClean="0">
                <a:solidFill>
                  <a:srgbClr val="000000"/>
                </a:solidFill>
                <a:latin typeface="Consolas" panose="020B0609020204030204" pitchFamily="49" charset="0"/>
                <a:ea typeface="+mn-ea"/>
                <a:cs typeface="+mn-cs"/>
              </a:rPr>
              <a:t>printf,</a:t>
            </a:r>
            <a:r>
              <a:rPr lang="en-US" altLang="en-US" sz="2200" kern="1200" dirty="0" smtClean="0">
                <a:solidFill>
                  <a:srgbClr val="000000"/>
                </a:solidFill>
                <a:latin typeface="Arial (Body)"/>
                <a:ea typeface="+mn-ea"/>
                <a:cs typeface="+mn-cs"/>
              </a:rPr>
              <a:t> we indicate that </a:t>
            </a:r>
            <a:r>
              <a:rPr lang="en-US" altLang="en-US" sz="2200" kern="1200" dirty="0" smtClean="0">
                <a:solidFill>
                  <a:srgbClr val="000000"/>
                </a:solidFill>
                <a:latin typeface="Consolas" panose="020B0609020204030204" pitchFamily="49" charset="0"/>
                <a:ea typeface="+mn-ea"/>
                <a:cs typeface="+mn-cs"/>
              </a:rPr>
              <a:t>printf</a:t>
            </a:r>
            <a:r>
              <a:rPr lang="en-US" altLang="en-US" sz="2200" kern="1200" dirty="0" smtClean="0">
                <a:solidFill>
                  <a:srgbClr val="000000"/>
                </a:solidFill>
                <a:latin typeface="Arial (Body)"/>
                <a:ea typeface="+mn-ea"/>
                <a:cs typeface="+mn-cs"/>
              </a:rPr>
              <a:t> should display a double quote.</a:t>
            </a:r>
          </a:p>
          <a:p>
            <a:pPr lvl="0">
              <a:tabLst/>
            </a:pPr>
            <a:r>
              <a:rPr lang="en-US" altLang="en-US" sz="2200" kern="1200" dirty="0" smtClean="0">
                <a:solidFill>
                  <a:srgbClr val="000000"/>
                </a:solidFill>
                <a:latin typeface="Arial (Body)"/>
                <a:ea typeface="+mn-ea"/>
                <a:cs typeface="+mn-cs"/>
              </a:rPr>
              <a:t>The right brace, </a:t>
            </a:r>
            <a:r>
              <a:rPr lang="en-US" altLang="en-US" sz="2200" kern="1200" dirty="0" smtClean="0">
                <a:solidFill>
                  <a:srgbClr val="000000"/>
                </a:solidFill>
                <a:latin typeface="Consolas" panose="020B0609020204030204" pitchFamily="49" charset="0"/>
                <a:ea typeface="+mn-ea"/>
                <a:cs typeface="+mn-cs"/>
              </a:rPr>
              <a:t>}</a:t>
            </a:r>
            <a:r>
              <a:rPr lang="en-US" altLang="en-US" sz="2200" kern="1200" dirty="0" smtClean="0">
                <a:solidFill>
                  <a:srgbClr val="000000"/>
                </a:solidFill>
                <a:latin typeface="Arial (Body)"/>
                <a:ea typeface="+mn-ea"/>
                <a:cs typeface="+mn-cs"/>
              </a:rPr>
              <a:t>, indicates that the end of </a:t>
            </a:r>
            <a:r>
              <a:rPr lang="en-US" altLang="en-US" sz="2200" kern="1200" dirty="0" smtClean="0">
                <a:solidFill>
                  <a:srgbClr val="000000"/>
                </a:solidFill>
                <a:latin typeface="Consolas" panose="020B0609020204030204" pitchFamily="49" charset="0"/>
                <a:ea typeface="+mn-ea"/>
                <a:cs typeface="+mn-cs"/>
              </a:rPr>
              <a:t>main</a:t>
            </a:r>
            <a:r>
              <a:rPr lang="en-US" altLang="en-US" sz="2200" kern="1200" dirty="0" smtClean="0">
                <a:solidFill>
                  <a:srgbClr val="000000"/>
                </a:solidFill>
                <a:latin typeface="Arial (Body)"/>
                <a:ea typeface="+mn-ea"/>
                <a:cs typeface="+mn-cs"/>
              </a:rPr>
              <a:t> has been reached.</a:t>
            </a:r>
          </a:p>
        </p:txBody>
      </p:sp>
    </p:spTree>
    <p:extLst>
      <p:ext uri="{BB962C8B-B14F-4D97-AF65-F5344CB8AC3E}">
        <p14:creationId xmlns:p14="http://schemas.microsoft.com/office/powerpoint/2010/main" val="2595049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Text Placeholder 2"/>
          <p:cNvSpPr>
            <a:spLocks noGrp="1"/>
          </p:cNvSpPr>
          <p:nvPr>
            <p:ph type="body" idx="1"/>
          </p:nvPr>
        </p:nvSpPr>
        <p:spPr>
          <a:xfrm>
            <a:off x="457200" y="1600200"/>
            <a:ext cx="8229600" cy="4466771"/>
          </a:xfrm>
        </p:spPr>
        <p:txBody>
          <a:bodyPr/>
          <a:lstStyle/>
          <a:p>
            <a:r>
              <a:rPr lang="en-US" sz="2400" dirty="0" smtClean="0">
                <a:latin typeface="+mn-lt"/>
              </a:rPr>
              <a:t>Write </a:t>
            </a:r>
            <a:r>
              <a:rPr lang="en-US" sz="2400" dirty="0">
                <a:latin typeface="+mn-lt"/>
              </a:rPr>
              <a:t>simple C programs</a:t>
            </a:r>
            <a:r>
              <a:rPr lang="en-US" sz="2400" dirty="0" smtClean="0">
                <a:latin typeface="+mn-lt"/>
              </a:rPr>
              <a:t>.</a:t>
            </a:r>
          </a:p>
          <a:p>
            <a:r>
              <a:rPr lang="en-US" sz="2400" dirty="0" smtClean="0">
                <a:latin typeface="+mn-lt"/>
              </a:rPr>
              <a:t>Use </a:t>
            </a:r>
            <a:r>
              <a:rPr lang="en-US" sz="2400" dirty="0">
                <a:latin typeface="+mn-lt"/>
              </a:rPr>
              <a:t>simple input and output statements</a:t>
            </a:r>
            <a:r>
              <a:rPr lang="en-US" sz="2400" dirty="0" smtClean="0">
                <a:latin typeface="+mn-lt"/>
              </a:rPr>
              <a:t>.</a:t>
            </a:r>
          </a:p>
          <a:p>
            <a:r>
              <a:rPr lang="en-US" sz="2400" dirty="0" smtClean="0">
                <a:latin typeface="+mn-lt"/>
              </a:rPr>
              <a:t>Use </a:t>
            </a:r>
            <a:r>
              <a:rPr lang="en-US" sz="2400" dirty="0">
                <a:latin typeface="+mn-lt"/>
              </a:rPr>
              <a:t>the fundamental data types</a:t>
            </a:r>
            <a:r>
              <a:rPr lang="en-US" sz="2400" dirty="0" smtClean="0">
                <a:latin typeface="+mn-lt"/>
              </a:rPr>
              <a:t>.</a:t>
            </a:r>
          </a:p>
          <a:p>
            <a:r>
              <a:rPr lang="en-US" sz="2400" dirty="0" smtClean="0">
                <a:latin typeface="+mn-lt"/>
              </a:rPr>
              <a:t>Learn </a:t>
            </a:r>
            <a:r>
              <a:rPr lang="en-US" sz="2400" dirty="0">
                <a:latin typeface="+mn-lt"/>
              </a:rPr>
              <a:t>computer memory concepts</a:t>
            </a:r>
            <a:r>
              <a:rPr lang="en-US" sz="2400" dirty="0" smtClean="0">
                <a:latin typeface="+mn-lt"/>
              </a:rPr>
              <a:t>.</a:t>
            </a:r>
          </a:p>
          <a:p>
            <a:r>
              <a:rPr lang="en-US" sz="2400" dirty="0" smtClean="0">
                <a:latin typeface="+mn-lt"/>
              </a:rPr>
              <a:t>Use arithmetic operators.</a:t>
            </a:r>
          </a:p>
          <a:p>
            <a:r>
              <a:rPr lang="en-US" sz="2400" dirty="0" smtClean="0">
                <a:latin typeface="+mn-lt"/>
              </a:rPr>
              <a:t>Learn </a:t>
            </a:r>
            <a:r>
              <a:rPr lang="en-US" sz="2400" dirty="0">
                <a:latin typeface="+mn-lt"/>
              </a:rPr>
              <a:t>the precedence of arithmetic operators</a:t>
            </a:r>
            <a:r>
              <a:rPr lang="en-US" sz="2400" dirty="0" smtClean="0">
                <a:latin typeface="+mn-lt"/>
              </a:rPr>
              <a:t>.</a:t>
            </a:r>
          </a:p>
          <a:p>
            <a:r>
              <a:rPr lang="en-US" sz="2400" dirty="0" smtClean="0">
                <a:latin typeface="+mn-lt"/>
              </a:rPr>
              <a:t>Write </a:t>
            </a:r>
            <a:r>
              <a:rPr lang="en-US" sz="2400" dirty="0">
                <a:latin typeface="+mn-lt"/>
              </a:rPr>
              <a:t>simple decisionmaking </a:t>
            </a:r>
            <a:r>
              <a:rPr lang="en-US" sz="2400" dirty="0" smtClean="0">
                <a:latin typeface="+mn-lt"/>
              </a:rPr>
              <a:t>statements.</a:t>
            </a:r>
          </a:p>
          <a:p>
            <a:r>
              <a:rPr lang="en-US" sz="2400" dirty="0" smtClean="0">
                <a:latin typeface="+mn-lt"/>
              </a:rPr>
              <a:t>Begin </a:t>
            </a:r>
            <a:r>
              <a:rPr lang="en-US" sz="2400" dirty="0">
                <a:latin typeface="+mn-lt"/>
              </a:rPr>
              <a:t>focusing on secure C programming practices.</a:t>
            </a:r>
          </a:p>
        </p:txBody>
      </p:sp>
    </p:spTree>
    <p:extLst>
      <p:ext uri="{BB962C8B-B14F-4D97-AF65-F5344CB8AC3E}">
        <p14:creationId xmlns:p14="http://schemas.microsoft.com/office/powerpoint/2010/main" val="29943165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Good</a:t>
            </a:r>
            <a:r>
              <a:rPr lang="en-US" spc="-95"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ro</a:t>
            </a:r>
            <a:r>
              <a:rPr lang="en-US" spc="-11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rammi</a:t>
            </a:r>
            <a:r>
              <a:rPr lang="en-US" spc="-5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a:t>
            </a:r>
            <a:r>
              <a:rPr lang="en-US" spc="-315"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pc="-13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ractice</a:t>
            </a:r>
            <a:r>
              <a:rPr lang="en-US" spc="-19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spc="-10"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smtClea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2</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1011913"/>
          </a:xfrm>
        </p:spPr>
        <p:txBody>
          <a:bodyPr wrap="square" lIns="91425" tIns="91425" rIns="91425" bIns="91425">
            <a:spAutoFit/>
          </a:bodyPr>
          <a:lstStyle/>
          <a:p>
            <a:pPr marL="0" marR="63500" indent="0" eaLnBrk="0" hangingPunct="0">
              <a:lnSpc>
                <a:spcPct val="112000"/>
              </a:lnSpc>
              <a:spcBef>
                <a:spcPts val="180"/>
              </a:spcBef>
              <a:buNone/>
              <a:tabLst/>
            </a:pPr>
            <a:r>
              <a:rPr lang="en-US" sz="2400" dirty="0">
                <a:solidFill>
                  <a:srgbClr val="000000"/>
                </a:solidFill>
                <a:latin typeface="Arial (Body)"/>
                <a:ea typeface="Times New Roman" panose="02020603050405020304" pitchFamily="18" charset="0"/>
              </a:rPr>
              <a:t>Add a comment to the line containing the right brace, </a:t>
            </a:r>
            <a:r>
              <a:rPr lang="en-US" sz="2400" dirty="0">
                <a:solidFill>
                  <a:srgbClr val="000000"/>
                </a:solidFill>
                <a:latin typeface="Consolas" panose="020B0609020204030204" pitchFamily="49" charset="0"/>
                <a:ea typeface="Times New Roman" panose="02020603050405020304" pitchFamily="18" charset="0"/>
              </a:rPr>
              <a:t>}</a:t>
            </a:r>
            <a:r>
              <a:rPr lang="en-US" sz="2400" dirty="0">
                <a:solidFill>
                  <a:srgbClr val="000000"/>
                </a:solidFill>
                <a:latin typeface="Arial (Body)"/>
                <a:ea typeface="Times New Roman" panose="02020603050405020304" pitchFamily="18" charset="0"/>
              </a:rPr>
              <a:t>, that closes every function, including </a:t>
            </a:r>
            <a:r>
              <a:rPr lang="en-US" sz="2400" dirty="0">
                <a:solidFill>
                  <a:srgbClr val="000000"/>
                </a:solidFill>
                <a:latin typeface="Consolas" panose="020B0609020204030204" pitchFamily="49" charset="0"/>
                <a:ea typeface="Times New Roman" panose="02020603050405020304" pitchFamily="18" charset="0"/>
              </a:rPr>
              <a:t>main</a:t>
            </a:r>
            <a:r>
              <a:rPr lang="en-US" sz="2400" dirty="0">
                <a:solidFill>
                  <a:srgbClr val="000000"/>
                </a:solidFill>
                <a:latin typeface="Arial (Body)"/>
                <a:ea typeface="Times New Roman" panose="02020603050405020304" pitchFamily="18" charset="0"/>
              </a:rPr>
              <a:t>.</a:t>
            </a:r>
            <a:endParaRPr lang="en-US" sz="2400" dirty="0">
              <a:solidFill>
                <a:srgbClr val="000000"/>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20687896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2.2 A Simple C Program: Printing a Line of Text</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(13 of 17)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We said that </a:t>
            </a:r>
            <a:r>
              <a:rPr lang="en-US" altLang="en-US" sz="2400" kern="1200" dirty="0">
                <a:solidFill>
                  <a:srgbClr val="000000"/>
                </a:solidFill>
                <a:latin typeface="Consolas" panose="020B0609020204030204" pitchFamily="49" charset="0"/>
                <a:ea typeface="+mn-ea"/>
                <a:cs typeface="+mn-cs"/>
              </a:rPr>
              <a:t>printf</a:t>
            </a:r>
            <a:r>
              <a:rPr lang="en-US" altLang="en-US" sz="2400" kern="1200" dirty="0">
                <a:solidFill>
                  <a:srgbClr val="000000"/>
                </a:solidFill>
                <a:latin typeface="Arial (Body)"/>
                <a:ea typeface="+mn-ea"/>
                <a:cs typeface="+mn-cs"/>
              </a:rPr>
              <a:t> causes the computer to perform an action.</a:t>
            </a:r>
          </a:p>
          <a:p>
            <a:pPr lvl="0">
              <a:tabLst/>
            </a:pPr>
            <a:r>
              <a:rPr lang="en-US" altLang="en-US" sz="2400" kern="1200" dirty="0">
                <a:solidFill>
                  <a:srgbClr val="000000"/>
                </a:solidFill>
                <a:latin typeface="Arial (Body)"/>
                <a:ea typeface="+mn-ea"/>
                <a:cs typeface="+mn-cs"/>
              </a:rPr>
              <a:t>As any program executes, it performs a variety of actions and makes </a:t>
            </a:r>
            <a:r>
              <a:rPr lang="en-US" altLang="en-US" sz="2400" b="1" kern="1200" dirty="0">
                <a:solidFill>
                  <a:srgbClr val="000000"/>
                </a:solidFill>
                <a:latin typeface="Arial (Body)"/>
                <a:ea typeface="+mn-ea"/>
                <a:cs typeface="+mn-cs"/>
              </a:rPr>
              <a:t>decisions.</a:t>
            </a:r>
          </a:p>
          <a:p>
            <a:pPr lvl="0">
              <a:tabLst/>
            </a:pPr>
            <a:r>
              <a:rPr lang="en-US" altLang="en-US" sz="2400" kern="1200" dirty="0">
                <a:solidFill>
                  <a:srgbClr val="000000"/>
                </a:solidFill>
                <a:latin typeface="Arial (Body)"/>
                <a:ea typeface="+mn-ea"/>
                <a:cs typeface="+mn-cs"/>
              </a:rPr>
              <a:t>Chapter 3 discusses this </a:t>
            </a:r>
            <a:r>
              <a:rPr lang="en-US" altLang="en-US" sz="2400" b="1" kern="1200" dirty="0">
                <a:solidFill>
                  <a:srgbClr val="000000"/>
                </a:solidFill>
                <a:latin typeface="Arial (Body)"/>
                <a:ea typeface="+mn-ea"/>
                <a:cs typeface="+mn-cs"/>
              </a:rPr>
              <a:t>action/decision</a:t>
            </a:r>
            <a:r>
              <a:rPr lang="en-US" altLang="en-US" sz="2400" kern="1200" dirty="0">
                <a:solidFill>
                  <a:srgbClr val="000000"/>
                </a:solidFill>
                <a:latin typeface="Arial (Body)"/>
                <a:ea typeface="+mn-ea"/>
                <a:cs typeface="+mn-cs"/>
              </a:rPr>
              <a:t> </a:t>
            </a:r>
            <a:r>
              <a:rPr lang="en-US" altLang="en-US" sz="2400" b="1" kern="1200" dirty="0">
                <a:solidFill>
                  <a:srgbClr val="000000"/>
                </a:solidFill>
                <a:latin typeface="Arial (Body)"/>
                <a:ea typeface="+mn-ea"/>
                <a:cs typeface="+mn-cs"/>
              </a:rPr>
              <a:t>model</a:t>
            </a:r>
            <a:r>
              <a:rPr lang="en-US" altLang="en-US" sz="2400" kern="1200" dirty="0">
                <a:solidFill>
                  <a:srgbClr val="000000"/>
                </a:solidFill>
                <a:latin typeface="Arial (Body)"/>
                <a:ea typeface="+mn-ea"/>
                <a:cs typeface="+mn-cs"/>
              </a:rPr>
              <a:t> of programming in depth.</a:t>
            </a:r>
          </a:p>
        </p:txBody>
      </p:sp>
    </p:spTree>
    <p:extLst>
      <p:ext uri="{BB962C8B-B14F-4D97-AF65-F5344CB8AC3E}">
        <p14:creationId xmlns:p14="http://schemas.microsoft.com/office/powerpoint/2010/main" val="115065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Programming Error </a:t>
            </a:r>
            <a:r>
              <a:rPr lang="en-US" dirty="0" smtClean="0"/>
              <a:t>2.1</a:t>
            </a:r>
            <a:endParaRPr lang="en-US" dirty="0"/>
          </a:p>
        </p:txBody>
      </p:sp>
      <p:sp>
        <p:nvSpPr>
          <p:cNvPr id="6" name="Text Placeholder 5"/>
          <p:cNvSpPr>
            <a:spLocks noGrp="1"/>
          </p:cNvSpPr>
          <p:nvPr>
            <p:ph type="body" idx="1"/>
          </p:nvPr>
        </p:nvSpPr>
        <p:spPr/>
        <p:txBody>
          <a:bodyPr/>
          <a:lstStyle/>
          <a:p>
            <a:pPr marL="0" indent="0">
              <a:buNone/>
            </a:pPr>
            <a:r>
              <a:rPr lang="en-US" sz="2400" dirty="0">
                <a:latin typeface="+mn-lt"/>
              </a:rPr>
              <a:t>Mistyping the name of the output function printf as print in a program</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0792683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2.2 A Simple C Program: Printing a Line of Text </a:t>
            </a:r>
            <a:r>
              <a:rPr lang="en-US" sz="2000" b="0" kern="1200" dirty="0" smtClean="0">
                <a:latin typeface="Times New Roman" panose="02020603050405020304" pitchFamily="18" charset="0"/>
                <a:ea typeface="+mj-ea"/>
                <a:cs typeface="+mj-cs"/>
              </a:rPr>
              <a:t>(14 of 17)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501202"/>
          </a:xfrm>
        </p:spPr>
        <p:txBody>
          <a:bodyPr wrap="square" lIns="91425" tIns="91425" rIns="91425" bIns="91425">
            <a:spAutoFit/>
          </a:bodyPr>
          <a:lstStyle/>
          <a:p>
            <a:pPr marL="0" lvl="0" indent="0">
              <a:lnSpc>
                <a:spcPct val="90000"/>
              </a:lnSpc>
              <a:buNone/>
              <a:tabLst/>
              <a:defRPr/>
            </a:pPr>
            <a:r>
              <a:rPr lang="en-US" sz="2000" b="1" kern="1200" dirty="0">
                <a:solidFill>
                  <a:srgbClr val="000000"/>
                </a:solidFill>
                <a:latin typeface="Arial (Body)"/>
                <a:ea typeface="+mn-ea"/>
                <a:cs typeface="+mn-cs"/>
              </a:rPr>
              <a:t>The Linker and Executables</a:t>
            </a:r>
          </a:p>
          <a:p>
            <a:pPr lvl="0">
              <a:tabLst/>
              <a:defRPr/>
            </a:pPr>
            <a:r>
              <a:rPr lang="en-US" sz="2000" kern="1200" dirty="0">
                <a:solidFill>
                  <a:srgbClr val="000000"/>
                </a:solidFill>
                <a:latin typeface="Arial (Body)"/>
                <a:ea typeface="+mn-ea"/>
                <a:cs typeface="+mn-cs"/>
              </a:rPr>
              <a:t>Standard library functions like </a:t>
            </a:r>
            <a:r>
              <a:rPr lang="en-US" sz="2000" kern="1200" dirty="0">
                <a:solidFill>
                  <a:srgbClr val="000000"/>
                </a:solidFill>
                <a:latin typeface="Consolas" panose="020B0609020204030204" pitchFamily="49" charset="0"/>
                <a:ea typeface="+mn-ea"/>
                <a:cs typeface="+mn-cs"/>
              </a:rPr>
              <a:t>printf</a:t>
            </a:r>
            <a:r>
              <a:rPr lang="en-US" sz="2000" kern="1200" dirty="0">
                <a:solidFill>
                  <a:srgbClr val="000000"/>
                </a:solidFill>
                <a:latin typeface="Arial (Body)"/>
                <a:ea typeface="+mn-ea"/>
                <a:cs typeface="+mn-cs"/>
              </a:rPr>
              <a:t> and </a:t>
            </a:r>
            <a:r>
              <a:rPr lang="en-US" sz="2000" kern="1200" dirty="0">
                <a:solidFill>
                  <a:srgbClr val="000000"/>
                </a:solidFill>
                <a:latin typeface="Consolas" panose="020B0609020204030204" pitchFamily="49" charset="0"/>
                <a:ea typeface="+mn-ea"/>
                <a:cs typeface="+mn-cs"/>
              </a:rPr>
              <a:t>scanf</a:t>
            </a:r>
            <a:r>
              <a:rPr lang="en-US" sz="2000" kern="1200" dirty="0">
                <a:solidFill>
                  <a:srgbClr val="000000"/>
                </a:solidFill>
                <a:latin typeface="Arial (Body)"/>
                <a:ea typeface="+mn-ea"/>
                <a:cs typeface="+mn-cs"/>
              </a:rPr>
              <a:t> are not part of the C programming language.</a:t>
            </a:r>
          </a:p>
          <a:p>
            <a:pPr lvl="0">
              <a:tabLst/>
              <a:defRPr/>
            </a:pPr>
            <a:r>
              <a:rPr lang="en-US" sz="2000" kern="1200" dirty="0">
                <a:solidFill>
                  <a:srgbClr val="000000"/>
                </a:solidFill>
                <a:latin typeface="Arial (Body)"/>
                <a:ea typeface="+mn-ea"/>
                <a:cs typeface="+mn-cs"/>
              </a:rPr>
              <a:t>For example, the compiler cannot find a spelling error in </a:t>
            </a:r>
            <a:r>
              <a:rPr lang="en-US" sz="2000" kern="1200" dirty="0" smtClean="0">
                <a:solidFill>
                  <a:srgbClr val="000000"/>
                </a:solidFill>
                <a:latin typeface="Consolas" panose="020B0609020204030204" pitchFamily="49" charset="0"/>
                <a:ea typeface="+mn-ea"/>
                <a:cs typeface="+mn-cs"/>
              </a:rPr>
              <a:t>printf</a:t>
            </a:r>
            <a:r>
              <a:rPr lang="en-US" sz="2000" kern="1200" dirty="0" smtClean="0">
                <a:solidFill>
                  <a:srgbClr val="000000"/>
                </a:solidFill>
                <a:latin typeface="Arial (Body)"/>
                <a:ea typeface="+mn-ea"/>
                <a:cs typeface="+mn-cs"/>
              </a:rPr>
              <a:t> </a:t>
            </a:r>
            <a:r>
              <a:rPr lang="en-US" sz="2000" kern="1200" dirty="0">
                <a:solidFill>
                  <a:srgbClr val="000000"/>
                </a:solidFill>
                <a:latin typeface="Arial (Body)"/>
                <a:ea typeface="+mn-ea"/>
                <a:cs typeface="+mn-cs"/>
              </a:rPr>
              <a:t>or </a:t>
            </a:r>
            <a:r>
              <a:rPr lang="en-US" sz="2000" kern="1200" dirty="0" smtClean="0">
                <a:solidFill>
                  <a:srgbClr val="000000"/>
                </a:solidFill>
                <a:latin typeface="Consolas" panose="020B0609020204030204" pitchFamily="49" charset="0"/>
                <a:ea typeface="+mn-ea"/>
                <a:cs typeface="+mn-cs"/>
              </a:rPr>
              <a:t>scanf.</a:t>
            </a:r>
            <a:endParaRPr lang="en-US" sz="2000" kern="1200" dirty="0">
              <a:solidFill>
                <a:srgbClr val="000000"/>
              </a:solidFill>
              <a:latin typeface="Consolas" panose="020B0609020204030204" pitchFamily="49" charset="0"/>
              <a:ea typeface="+mn-ea"/>
              <a:cs typeface="+mn-cs"/>
            </a:endParaRPr>
          </a:p>
          <a:p>
            <a:pPr lvl="0">
              <a:tabLst/>
              <a:defRPr/>
            </a:pPr>
            <a:r>
              <a:rPr lang="en-US" sz="2000" kern="1200" dirty="0">
                <a:solidFill>
                  <a:srgbClr val="000000"/>
                </a:solidFill>
                <a:latin typeface="Arial (Body)"/>
                <a:ea typeface="+mn-ea"/>
                <a:cs typeface="+mn-cs"/>
              </a:rPr>
              <a:t>When the compiler compiles a </a:t>
            </a:r>
            <a:r>
              <a:rPr lang="en-US" sz="2000" kern="1200" dirty="0">
                <a:solidFill>
                  <a:srgbClr val="000000"/>
                </a:solidFill>
                <a:latin typeface="Consolas" panose="020B0609020204030204" pitchFamily="49" charset="0"/>
                <a:ea typeface="+mn-ea"/>
                <a:cs typeface="+mn-cs"/>
              </a:rPr>
              <a:t>printf</a:t>
            </a:r>
            <a:r>
              <a:rPr lang="en-US" sz="2000" kern="1200" dirty="0">
                <a:solidFill>
                  <a:srgbClr val="000000"/>
                </a:solidFill>
                <a:latin typeface="Arial (Body)"/>
                <a:ea typeface="+mn-ea"/>
                <a:cs typeface="+mn-cs"/>
              </a:rPr>
              <a:t> statement, it merely provides space in the object program for a “call” to the library function.</a:t>
            </a:r>
          </a:p>
          <a:p>
            <a:pPr lvl="0">
              <a:tabLst/>
              <a:defRPr/>
            </a:pPr>
            <a:r>
              <a:rPr lang="en-US" sz="2000" kern="1200" dirty="0">
                <a:solidFill>
                  <a:srgbClr val="000000"/>
                </a:solidFill>
                <a:latin typeface="Arial (Body)"/>
                <a:ea typeface="+mn-ea"/>
                <a:cs typeface="+mn-cs"/>
              </a:rPr>
              <a:t>But the compiler does not know where the library functions are—the linker does.</a:t>
            </a:r>
          </a:p>
          <a:p>
            <a:pPr lvl="0">
              <a:tabLst/>
              <a:defRPr/>
            </a:pPr>
            <a:r>
              <a:rPr lang="en-US" sz="2000" kern="1200" dirty="0">
                <a:solidFill>
                  <a:srgbClr val="000000"/>
                </a:solidFill>
                <a:latin typeface="Arial (Body)"/>
                <a:ea typeface="+mn-ea"/>
                <a:cs typeface="+mn-cs"/>
              </a:rPr>
              <a:t>When the linker runs, it locates the library functions and inserts the proper calls to these library functions in the object program.</a:t>
            </a:r>
          </a:p>
        </p:txBody>
      </p:sp>
    </p:spTree>
    <p:extLst>
      <p:ext uri="{BB962C8B-B14F-4D97-AF65-F5344CB8AC3E}">
        <p14:creationId xmlns:p14="http://schemas.microsoft.com/office/powerpoint/2010/main" val="32439834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2.2 A Simple C Program: Printing a Line of Text</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(15 of 17)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Now the object program is complete and ready to be executed.</a:t>
            </a:r>
          </a:p>
          <a:p>
            <a:pPr lvl="0">
              <a:tabLst/>
            </a:pPr>
            <a:r>
              <a:rPr lang="en-US" altLang="en-US" sz="2400" kern="1200" dirty="0">
                <a:solidFill>
                  <a:srgbClr val="000000"/>
                </a:solidFill>
                <a:latin typeface="Arial (Body)"/>
                <a:ea typeface="+mn-ea"/>
                <a:cs typeface="+mn-cs"/>
              </a:rPr>
              <a:t>For this reason, the linked program is called an </a:t>
            </a:r>
            <a:r>
              <a:rPr lang="en-US" altLang="en-US" sz="2400" b="1" kern="1200" dirty="0">
                <a:solidFill>
                  <a:srgbClr val="000000"/>
                </a:solidFill>
                <a:latin typeface="Arial (Body)"/>
                <a:ea typeface="+mn-ea"/>
                <a:cs typeface="+mn-cs"/>
              </a:rPr>
              <a:t>executable.</a:t>
            </a:r>
          </a:p>
          <a:p>
            <a:pPr lvl="0">
              <a:tabLst/>
            </a:pPr>
            <a:r>
              <a:rPr lang="en-US" altLang="en-US" sz="2400" kern="1200" dirty="0">
                <a:solidFill>
                  <a:srgbClr val="000000"/>
                </a:solidFill>
                <a:latin typeface="Arial (Body)"/>
                <a:ea typeface="+mn-ea"/>
                <a:cs typeface="+mn-cs"/>
              </a:rPr>
              <a:t>If the function name is misspelled, it’s the linker that will spot the error, because it will not be able to match the name in the C program with the name of any known function in the libraries.</a:t>
            </a:r>
          </a:p>
        </p:txBody>
      </p:sp>
    </p:spTree>
    <p:extLst>
      <p:ext uri="{BB962C8B-B14F-4D97-AF65-F5344CB8AC3E}">
        <p14:creationId xmlns:p14="http://schemas.microsoft.com/office/powerpoint/2010/main" val="8245044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Good Programming Practice </a:t>
            </a:r>
            <a:r>
              <a:rPr lang="en-US" dirty="0" smtClean="0"/>
              <a:t>2.3</a:t>
            </a:r>
            <a:endParaRPr lang="en-US" dirty="0"/>
          </a:p>
        </p:txBody>
      </p:sp>
      <p:sp>
        <p:nvSpPr>
          <p:cNvPr id="9" name="Text Placeholder 8"/>
          <p:cNvSpPr>
            <a:spLocks noGrp="1"/>
          </p:cNvSpPr>
          <p:nvPr>
            <p:ph type="body" idx="1"/>
          </p:nvPr>
        </p:nvSpPr>
        <p:spPr/>
        <p:txBody>
          <a:bodyPr/>
          <a:lstStyle/>
          <a:p>
            <a:pPr marL="0" indent="0">
              <a:buNone/>
            </a:pPr>
            <a:r>
              <a:rPr lang="en-US" sz="2400" dirty="0">
                <a:latin typeface="+mn-lt"/>
              </a:rPr>
              <a:t>Indent the entire body of each function one level of indentation (we recommend three spaces) within the braces that define the body of the function. This indentation emphasizes the functional structure of programs and helps make them easier to read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8743551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Good Programming Practice 2.4</a:t>
            </a:r>
          </a:p>
        </p:txBody>
      </p:sp>
      <p:sp>
        <p:nvSpPr>
          <p:cNvPr id="7" name="Text Placeholder 6"/>
          <p:cNvSpPr>
            <a:spLocks noGrp="1"/>
          </p:cNvSpPr>
          <p:nvPr>
            <p:ph type="body" idx="1"/>
          </p:nvPr>
        </p:nvSpPr>
        <p:spPr/>
        <p:txBody>
          <a:bodyPr/>
          <a:lstStyle/>
          <a:p>
            <a:pPr marL="0" indent="0">
              <a:buNone/>
            </a:pPr>
            <a:r>
              <a:rPr lang="en-US" sz="2400" dirty="0">
                <a:latin typeface="+mn-lt"/>
              </a:rPr>
              <a:t>Set a convention for the indent size you prefer and then uniformly apply that convention. The tab key may be used to create indents, but tab stops can vary. Professional style guides often recommend using spaces rather than tabs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9918009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2.2 A Simple C Program: Printing a Line of Text</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(16 of 17)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47396"/>
          </a:xfrm>
        </p:spPr>
        <p:txBody>
          <a:bodyPr wrap="square" lIns="91425" tIns="91425" rIns="91425" bIns="91425">
            <a:spAutoFit/>
          </a:bodyPr>
          <a:lstStyle/>
          <a:p>
            <a:pPr marL="0" lvl="0" indent="0">
              <a:spcBef>
                <a:spcPct val="20000"/>
              </a:spcBef>
              <a:buNone/>
              <a:tabLst/>
              <a:defRPr/>
            </a:pPr>
            <a:r>
              <a:rPr lang="en-US" sz="2400" b="1" kern="1200" dirty="0" smtClean="0">
                <a:solidFill>
                  <a:srgbClr val="000000"/>
                </a:solidFill>
                <a:latin typeface="Arial (Body)"/>
                <a:ea typeface="+mn-ea"/>
                <a:cs typeface="+mn-cs"/>
              </a:rPr>
              <a:t>Using </a:t>
            </a:r>
            <a:r>
              <a:rPr lang="en-US" sz="2400" b="1" kern="1200" dirty="0">
                <a:solidFill>
                  <a:srgbClr val="000000"/>
                </a:solidFill>
                <a:latin typeface="Arial (Body)"/>
                <a:ea typeface="+mn-ea"/>
                <a:cs typeface="+mn-cs"/>
              </a:rPr>
              <a:t>Multiple </a:t>
            </a:r>
            <a:r>
              <a:rPr lang="en-US" sz="2400" b="1" kern="1200" dirty="0">
                <a:solidFill>
                  <a:srgbClr val="000000"/>
                </a:solidFill>
                <a:latin typeface="Consolas" panose="020B0609020204030204" pitchFamily="49" charset="0"/>
                <a:ea typeface="+mn-ea"/>
                <a:cs typeface="+mn-cs"/>
              </a:rPr>
              <a:t>printfs</a:t>
            </a:r>
          </a:p>
          <a:p>
            <a:pPr lvl="0">
              <a:tabLst/>
              <a:defRPr/>
            </a:pPr>
            <a:r>
              <a:rPr lang="en-US" sz="2400" kern="1200" dirty="0">
                <a:solidFill>
                  <a:srgbClr val="000000"/>
                </a:solidFill>
                <a:latin typeface="Arial (Body)"/>
                <a:ea typeface="+mn-ea"/>
                <a:cs typeface="+mn-cs"/>
              </a:rPr>
              <a:t>The </a:t>
            </a:r>
            <a:r>
              <a:rPr lang="en-US" sz="2400" kern="1200" dirty="0">
                <a:solidFill>
                  <a:srgbClr val="000000"/>
                </a:solidFill>
                <a:latin typeface="Consolas" panose="020B0609020204030204" pitchFamily="49" charset="0"/>
                <a:ea typeface="+mn-ea"/>
                <a:cs typeface="+mn-cs"/>
              </a:rPr>
              <a:t>printf</a:t>
            </a:r>
            <a:r>
              <a:rPr lang="en-US" sz="2400" kern="1200" dirty="0">
                <a:solidFill>
                  <a:srgbClr val="000000"/>
                </a:solidFill>
                <a:latin typeface="Arial (Body)"/>
                <a:ea typeface="+mn-ea"/>
                <a:cs typeface="+mn-cs"/>
              </a:rPr>
              <a:t> function can print </a:t>
            </a:r>
            <a:r>
              <a:rPr lang="en-US" sz="2400" kern="1200" dirty="0">
                <a:solidFill>
                  <a:srgbClr val="000000"/>
                </a:solidFill>
                <a:latin typeface="Consolas" panose="020B0609020204030204" pitchFamily="49" charset="0"/>
                <a:ea typeface="+mn-ea"/>
                <a:cs typeface="+mn-cs"/>
              </a:rPr>
              <a:t>Welcome to C!</a:t>
            </a:r>
            <a:r>
              <a:rPr lang="en-US" sz="2400" kern="1200" dirty="0">
                <a:solidFill>
                  <a:srgbClr val="000000"/>
                </a:solidFill>
                <a:latin typeface="Arial (Body)"/>
                <a:ea typeface="+mn-ea"/>
                <a:cs typeface="+mn-cs"/>
              </a:rPr>
              <a:t> several different ways</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lvl="0">
              <a:tabLst/>
              <a:defRPr/>
            </a:pPr>
            <a:r>
              <a:rPr lang="en-US" sz="2400" kern="1200" dirty="0">
                <a:solidFill>
                  <a:srgbClr val="000000"/>
                </a:solidFill>
                <a:latin typeface="Arial (Body)"/>
                <a:ea typeface="+mn-ea"/>
                <a:cs typeface="+mn-cs"/>
              </a:rPr>
              <a:t>For example, the program of </a:t>
            </a:r>
            <a:r>
              <a:rPr lang="en-US" sz="2400" kern="1200" dirty="0" smtClean="0">
                <a:solidFill>
                  <a:srgbClr val="000000"/>
                </a:solidFill>
                <a:latin typeface="Arial (Body)"/>
                <a:ea typeface="+mn-ea"/>
                <a:cs typeface="+mn-cs"/>
              </a:rPr>
              <a:t>Figure</a:t>
            </a:r>
            <a:r>
              <a:rPr lang="en-US" sz="2400" kern="1200" dirty="0">
                <a:solidFill>
                  <a:srgbClr val="000000"/>
                </a:solidFill>
                <a:latin typeface="Arial (Body)"/>
                <a:ea typeface="+mn-ea"/>
                <a:cs typeface="+mn-cs"/>
              </a:rPr>
              <a:t> 2.3 produces the same output as the program of </a:t>
            </a:r>
            <a:r>
              <a:rPr lang="en-US" sz="2400" kern="1200" dirty="0" smtClean="0">
                <a:solidFill>
                  <a:srgbClr val="000000"/>
                </a:solidFill>
                <a:latin typeface="Arial (Body)"/>
                <a:ea typeface="+mn-ea"/>
                <a:cs typeface="+mn-cs"/>
              </a:rPr>
              <a:t>Figure</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2.1 (see slide 6).</a:t>
            </a:r>
            <a:endParaRPr lang="en-US" sz="2400" kern="1200" dirty="0">
              <a:solidFill>
                <a:srgbClr val="000000"/>
              </a:solidFill>
              <a:latin typeface="Arial (Body)"/>
              <a:ea typeface="+mn-ea"/>
              <a:cs typeface="+mn-cs"/>
            </a:endParaRPr>
          </a:p>
          <a:p>
            <a:pPr lvl="0">
              <a:tabLst/>
              <a:defRPr/>
            </a:pPr>
            <a:r>
              <a:rPr lang="en-US" sz="2400" kern="1200" dirty="0">
                <a:solidFill>
                  <a:srgbClr val="000000"/>
                </a:solidFill>
                <a:latin typeface="Arial (Body)"/>
                <a:ea typeface="+mn-ea"/>
                <a:cs typeface="+mn-cs"/>
              </a:rPr>
              <a:t>This works because each </a:t>
            </a:r>
            <a:r>
              <a:rPr lang="en-US" sz="2400" kern="1200" dirty="0">
                <a:solidFill>
                  <a:srgbClr val="000000"/>
                </a:solidFill>
                <a:latin typeface="Consolas" panose="020B0609020204030204" pitchFamily="49" charset="0"/>
                <a:ea typeface="+mn-ea"/>
                <a:cs typeface="+mn-cs"/>
              </a:rPr>
              <a:t>printf</a:t>
            </a:r>
            <a:r>
              <a:rPr lang="en-US" sz="2400" kern="1200" dirty="0">
                <a:solidFill>
                  <a:srgbClr val="000000"/>
                </a:solidFill>
                <a:latin typeface="Arial (Body)"/>
                <a:ea typeface="+mn-ea"/>
                <a:cs typeface="+mn-cs"/>
              </a:rPr>
              <a:t> resumes printing where the previous </a:t>
            </a:r>
            <a:r>
              <a:rPr lang="en-US" sz="2400" kern="1200" dirty="0" smtClean="0">
                <a:solidFill>
                  <a:srgbClr val="000000"/>
                </a:solidFill>
                <a:latin typeface="Consolas" panose="020B0609020204030204" pitchFamily="49" charset="0"/>
                <a:ea typeface="+mn-ea"/>
                <a:cs typeface="+mn-cs"/>
              </a:rPr>
              <a:t>printf</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stopped printing.</a:t>
            </a:r>
          </a:p>
          <a:p>
            <a:pPr lvl="0">
              <a:tabLst/>
              <a:defRPr/>
            </a:pPr>
            <a:r>
              <a:rPr lang="en-US" sz="2400" kern="1200" dirty="0">
                <a:solidFill>
                  <a:srgbClr val="000000"/>
                </a:solidFill>
                <a:latin typeface="Arial (Body)"/>
                <a:ea typeface="+mn-ea"/>
                <a:cs typeface="+mn-cs"/>
              </a:rPr>
              <a:t>The first </a:t>
            </a:r>
            <a:r>
              <a:rPr lang="en-US" sz="2400" kern="1200" dirty="0">
                <a:solidFill>
                  <a:srgbClr val="000000"/>
                </a:solidFill>
                <a:latin typeface="Consolas" panose="020B0609020204030204" pitchFamily="49" charset="0"/>
                <a:ea typeface="+mn-ea"/>
                <a:cs typeface="+mn-cs"/>
              </a:rPr>
              <a:t>printf</a:t>
            </a:r>
            <a:r>
              <a:rPr lang="en-US" sz="2400" kern="1200" dirty="0">
                <a:solidFill>
                  <a:srgbClr val="000000"/>
                </a:solidFill>
                <a:latin typeface="Arial (Body)"/>
                <a:ea typeface="+mn-ea"/>
                <a:cs typeface="+mn-cs"/>
              </a:rPr>
              <a:t> prints </a:t>
            </a:r>
            <a:r>
              <a:rPr lang="en-US" sz="2400" kern="1200" dirty="0">
                <a:solidFill>
                  <a:srgbClr val="000000"/>
                </a:solidFill>
                <a:latin typeface="Consolas" panose="020B0609020204030204" pitchFamily="49" charset="0"/>
                <a:ea typeface="+mn-ea"/>
                <a:cs typeface="+mn-cs"/>
              </a:rPr>
              <a:t>Welcome</a:t>
            </a:r>
            <a:r>
              <a:rPr lang="en-US" sz="2400" kern="1200" dirty="0">
                <a:solidFill>
                  <a:srgbClr val="000000"/>
                </a:solidFill>
                <a:latin typeface="Arial (Body)"/>
                <a:ea typeface="+mn-ea"/>
                <a:cs typeface="+mn-cs"/>
              </a:rPr>
              <a:t> followed by a space and the second </a:t>
            </a:r>
            <a:r>
              <a:rPr lang="en-US" sz="2400" kern="1200" dirty="0">
                <a:solidFill>
                  <a:srgbClr val="000000"/>
                </a:solidFill>
                <a:latin typeface="Consolas" panose="020B0609020204030204" pitchFamily="49" charset="0"/>
                <a:ea typeface="+mn-ea"/>
                <a:cs typeface="+mn-cs"/>
              </a:rPr>
              <a:t>printf</a:t>
            </a:r>
            <a:r>
              <a:rPr lang="en-US" sz="2400" kern="1200" dirty="0">
                <a:solidFill>
                  <a:srgbClr val="000000"/>
                </a:solidFill>
                <a:latin typeface="Arial (Body)"/>
                <a:ea typeface="+mn-ea"/>
                <a:cs typeface="+mn-cs"/>
              </a:rPr>
              <a:t> begins printing on the same line immediately following the space.</a:t>
            </a:r>
          </a:p>
        </p:txBody>
      </p:sp>
    </p:spTree>
    <p:extLst>
      <p:ext uri="{BB962C8B-B14F-4D97-AF65-F5344CB8AC3E}">
        <p14:creationId xmlns:p14="http://schemas.microsoft.com/office/powerpoint/2010/main" val="15373172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Figure 2.3 Printing One Line with Two </a:t>
            </a:r>
            <a:r>
              <a:rPr lang="en-US" dirty="0">
                <a:latin typeface="Consolas" panose="020B0609020204030204" pitchFamily="49" charset="0"/>
              </a:rPr>
              <a:t>Printf</a:t>
            </a:r>
            <a:r>
              <a:rPr lang="en-US" dirty="0"/>
              <a:t> Statements</a:t>
            </a:r>
          </a:p>
        </p:txBody>
      </p:sp>
      <p:pic>
        <p:nvPicPr>
          <p:cNvPr id="6" name="Picture 5" descr="The computer code and output reads as follows. The computer code has 10 lines. The lines read as follows. Line 1. forward slash forward slash F i g period 2 period 3 colon f i g 0 2 underscore 0 3 period c. Line 2. forward slash forward slash Printing on one line with two print f statements period. Line 3. hash include left angle bracket s t d i o period h right angle bracket. Line 4. blank. Line 5. forward slash forward slash function main begins program execution. Line 6. I n t main left parenthesis void right parenthesis. Line 7. left brace. Line 8, indented once. print f left parenthesis double quote Welcome double quote right parenthesis semicolon. Line 9, indented once. print f left parenthesis double quote to C exclamation point back slash n double quote right parenthesis semicolon. Line 10. right brace forward slash forward slash end function main. Lines 1, 2, and 5 have green text. In Line 3 the text hash include is blue and the remainder is black. In Line 6 the text I n t and void are blue and the remainder is black. The left brace in Line 7 and the right brace in Line 10 is black. In lines 8 and 9 the double quotes and the characters within are in bold cyan text and the remainder in black text. The rest of Line 10 is in green text. The output reads, Welcome to C exclamation poi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843245"/>
            <a:ext cx="7954942" cy="2925848"/>
          </a:xfrm>
          <a:prstGeom prst="rect">
            <a:avLst/>
          </a:prstGeom>
        </p:spPr>
      </p:pic>
    </p:spTree>
    <p:extLst>
      <p:ext uri="{BB962C8B-B14F-4D97-AF65-F5344CB8AC3E}">
        <p14:creationId xmlns:p14="http://schemas.microsoft.com/office/powerpoint/2010/main" val="42594946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2.2 A Simple C Program: Printing a Line of Text </a:t>
            </a:r>
            <a:r>
              <a:rPr lang="en-US" sz="2000" b="0" kern="1200" dirty="0" smtClean="0">
                <a:latin typeface="Times New Roman" panose="02020603050405020304" pitchFamily="18" charset="0"/>
                <a:ea typeface="+mj-ea"/>
                <a:cs typeface="+mj-cs"/>
              </a:rPr>
              <a:t>(17 of 17)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One </a:t>
            </a:r>
            <a:r>
              <a:rPr lang="en-US" altLang="en-US" sz="2400" kern="1200" dirty="0">
                <a:solidFill>
                  <a:srgbClr val="000000"/>
                </a:solidFill>
                <a:latin typeface="Consolas" panose="020B0609020204030204" pitchFamily="49" charset="0"/>
                <a:ea typeface="+mn-ea"/>
                <a:cs typeface="+mn-cs"/>
              </a:rPr>
              <a:t>printf</a:t>
            </a:r>
            <a:r>
              <a:rPr lang="en-US" altLang="en-US" sz="2400" kern="1200" dirty="0">
                <a:solidFill>
                  <a:srgbClr val="000000"/>
                </a:solidFill>
                <a:latin typeface="Arial (Body)"/>
                <a:ea typeface="+mn-ea"/>
                <a:cs typeface="+mn-cs"/>
              </a:rPr>
              <a:t> can print </a:t>
            </a:r>
            <a:r>
              <a:rPr lang="en-US" altLang="en-US" sz="2400" b="1" kern="1200" dirty="0">
                <a:solidFill>
                  <a:srgbClr val="000000"/>
                </a:solidFill>
                <a:latin typeface="+mn-lt"/>
                <a:ea typeface="+mn-ea"/>
                <a:cs typeface="+mn-cs"/>
              </a:rPr>
              <a:t>several</a:t>
            </a:r>
            <a:r>
              <a:rPr lang="en-US" altLang="en-US" sz="2400" kern="1200" dirty="0">
                <a:solidFill>
                  <a:srgbClr val="000000"/>
                </a:solidFill>
                <a:latin typeface="Arial (Body)"/>
                <a:ea typeface="+mn-ea"/>
                <a:cs typeface="+mn-cs"/>
              </a:rPr>
              <a:t> lines by using additional newline characters as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2.4.</a:t>
            </a:r>
          </a:p>
          <a:p>
            <a:pPr lvl="0">
              <a:tabLst/>
            </a:pPr>
            <a:r>
              <a:rPr lang="en-US" altLang="en-US" sz="2400" kern="1200" dirty="0">
                <a:solidFill>
                  <a:srgbClr val="000000"/>
                </a:solidFill>
                <a:latin typeface="Arial (Body)"/>
                <a:ea typeface="+mn-ea"/>
                <a:cs typeface="+mn-cs"/>
              </a:rPr>
              <a:t>Each time the </a:t>
            </a:r>
            <a:r>
              <a:rPr lang="en-US" altLang="en-US" sz="2400" kern="1200" dirty="0">
                <a:solidFill>
                  <a:srgbClr val="000000"/>
                </a:solidFill>
                <a:latin typeface="Consolas" panose="020B0609020204030204" pitchFamily="49" charset="0"/>
                <a:ea typeface="+mn-ea"/>
                <a:cs typeface="+mn-cs"/>
              </a:rPr>
              <a:t>\n</a:t>
            </a:r>
            <a:r>
              <a:rPr lang="en-US" altLang="en-US" sz="2400" kern="1200" dirty="0">
                <a:solidFill>
                  <a:srgbClr val="000000"/>
                </a:solidFill>
                <a:latin typeface="Arial (Body)"/>
                <a:ea typeface="+mn-ea"/>
                <a:cs typeface="+mn-cs"/>
              </a:rPr>
              <a:t> (newline) escape sequence is encountered, output continues at the beginning of the next line.</a:t>
            </a:r>
          </a:p>
        </p:txBody>
      </p:sp>
    </p:spTree>
    <p:extLst>
      <p:ext uri="{BB962C8B-B14F-4D97-AF65-F5344CB8AC3E}">
        <p14:creationId xmlns:p14="http://schemas.microsoft.com/office/powerpoint/2010/main" val="3428567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Text Placeholder 2"/>
          <p:cNvSpPr>
            <a:spLocks noGrp="1"/>
          </p:cNvSpPr>
          <p:nvPr>
            <p:ph type="body" idx="1"/>
          </p:nvPr>
        </p:nvSpPr>
        <p:spPr/>
        <p:txBody>
          <a:bodyPr/>
          <a:lstStyle/>
          <a:p>
            <a:pPr marL="0" indent="0">
              <a:buNone/>
            </a:pPr>
            <a:r>
              <a:rPr lang="en-US" sz="2400" b="1" dirty="0">
                <a:solidFill>
                  <a:schemeClr val="tx2"/>
                </a:solidFill>
                <a:latin typeface="+mn-lt"/>
              </a:rPr>
              <a:t>2.1</a:t>
            </a:r>
            <a:r>
              <a:rPr lang="en-US" sz="2400" dirty="0">
                <a:latin typeface="+mn-lt"/>
              </a:rPr>
              <a:t> </a:t>
            </a:r>
            <a:r>
              <a:rPr lang="en-US" sz="2400" dirty="0" smtClean="0">
                <a:latin typeface="+mn-lt"/>
              </a:rPr>
              <a:t>Introduction</a:t>
            </a:r>
          </a:p>
          <a:p>
            <a:pPr marL="0" indent="0">
              <a:buNone/>
            </a:pPr>
            <a:r>
              <a:rPr lang="en-US" sz="2400" b="1" dirty="0" smtClean="0">
                <a:solidFill>
                  <a:schemeClr val="tx2"/>
                </a:solidFill>
                <a:latin typeface="+mn-lt"/>
              </a:rPr>
              <a:t>2.2</a:t>
            </a:r>
            <a:r>
              <a:rPr lang="en-US" sz="2400" dirty="0" smtClean="0">
                <a:latin typeface="+mn-lt"/>
              </a:rPr>
              <a:t> </a:t>
            </a:r>
            <a:r>
              <a:rPr lang="en-US" sz="2400" dirty="0">
                <a:latin typeface="+mn-lt"/>
              </a:rPr>
              <a:t>A Simple C Program: </a:t>
            </a:r>
            <a:r>
              <a:rPr lang="en-US" sz="2400" dirty="0" smtClean="0">
                <a:latin typeface="+mn-lt"/>
              </a:rPr>
              <a:t>Printing </a:t>
            </a:r>
            <a:r>
              <a:rPr lang="en-US" sz="2400" dirty="0">
                <a:latin typeface="+mn-lt"/>
              </a:rPr>
              <a:t>a Line of </a:t>
            </a:r>
            <a:r>
              <a:rPr lang="en-US" sz="2400" dirty="0" smtClean="0">
                <a:latin typeface="+mn-lt"/>
              </a:rPr>
              <a:t>Text</a:t>
            </a:r>
          </a:p>
          <a:p>
            <a:pPr marL="0" indent="0">
              <a:buNone/>
            </a:pPr>
            <a:r>
              <a:rPr lang="en-US" sz="2400" b="1" dirty="0" smtClean="0">
                <a:solidFill>
                  <a:schemeClr val="tx2"/>
                </a:solidFill>
                <a:latin typeface="+mn-lt"/>
              </a:rPr>
              <a:t>2.3</a:t>
            </a:r>
            <a:r>
              <a:rPr lang="en-US" sz="2400" dirty="0" smtClean="0">
                <a:latin typeface="+mn-lt"/>
              </a:rPr>
              <a:t> </a:t>
            </a:r>
            <a:r>
              <a:rPr lang="en-US" sz="2400" dirty="0">
                <a:latin typeface="+mn-lt"/>
              </a:rPr>
              <a:t>Another Simple C Program: Adding Two </a:t>
            </a:r>
            <a:r>
              <a:rPr lang="en-US" sz="2400" dirty="0" smtClean="0">
                <a:latin typeface="+mn-lt"/>
              </a:rPr>
              <a:t>Integers</a:t>
            </a:r>
            <a:endParaRPr lang="en-US" sz="2400" dirty="0">
              <a:latin typeface="+mn-lt"/>
            </a:endParaRPr>
          </a:p>
          <a:p>
            <a:pPr marL="0" indent="0">
              <a:buNone/>
            </a:pPr>
            <a:r>
              <a:rPr lang="en-US" sz="2400" b="1" dirty="0">
                <a:solidFill>
                  <a:schemeClr val="tx2"/>
                </a:solidFill>
                <a:latin typeface="+mn-lt"/>
              </a:rPr>
              <a:t>2.4</a:t>
            </a:r>
            <a:r>
              <a:rPr lang="en-US" sz="2400" dirty="0">
                <a:latin typeface="+mn-lt"/>
              </a:rPr>
              <a:t> Memory </a:t>
            </a:r>
            <a:r>
              <a:rPr lang="en-US" sz="2400" dirty="0" smtClean="0">
                <a:latin typeface="+mn-lt"/>
              </a:rPr>
              <a:t>Concepts</a:t>
            </a:r>
          </a:p>
          <a:p>
            <a:pPr marL="0" indent="0">
              <a:buNone/>
            </a:pPr>
            <a:r>
              <a:rPr lang="en-US" sz="2400" b="1" dirty="0" smtClean="0">
                <a:solidFill>
                  <a:schemeClr val="tx2"/>
                </a:solidFill>
                <a:latin typeface="+mn-lt"/>
              </a:rPr>
              <a:t>2.5</a:t>
            </a:r>
            <a:r>
              <a:rPr lang="en-US" sz="2400" dirty="0" smtClean="0">
                <a:latin typeface="+mn-lt"/>
              </a:rPr>
              <a:t> </a:t>
            </a:r>
            <a:r>
              <a:rPr lang="en-US" sz="2400" dirty="0">
                <a:latin typeface="+mn-lt"/>
              </a:rPr>
              <a:t>Arithmetic in </a:t>
            </a:r>
            <a:r>
              <a:rPr lang="en-US" sz="2400" dirty="0" smtClean="0">
                <a:latin typeface="+mn-lt"/>
              </a:rPr>
              <a:t>C</a:t>
            </a:r>
          </a:p>
          <a:p>
            <a:pPr marL="0" indent="0">
              <a:buNone/>
            </a:pPr>
            <a:r>
              <a:rPr lang="en-US" sz="2400" b="1" dirty="0" smtClean="0">
                <a:solidFill>
                  <a:schemeClr val="tx2"/>
                </a:solidFill>
                <a:latin typeface="+mn-lt"/>
              </a:rPr>
              <a:t>2.6</a:t>
            </a:r>
            <a:r>
              <a:rPr lang="en-US" sz="2400" dirty="0" smtClean="0">
                <a:latin typeface="+mn-lt"/>
              </a:rPr>
              <a:t> </a:t>
            </a:r>
            <a:r>
              <a:rPr lang="en-US" sz="2400" dirty="0">
                <a:latin typeface="+mn-lt"/>
              </a:rPr>
              <a:t>Decision Making: Equality and Relational </a:t>
            </a:r>
            <a:r>
              <a:rPr lang="en-US" sz="2400" dirty="0" smtClean="0">
                <a:latin typeface="+mn-lt"/>
              </a:rPr>
              <a:t>Operators</a:t>
            </a:r>
          </a:p>
          <a:p>
            <a:pPr marL="0" indent="0">
              <a:buNone/>
            </a:pPr>
            <a:r>
              <a:rPr lang="en-US" sz="2400" b="1" dirty="0" smtClean="0">
                <a:solidFill>
                  <a:schemeClr val="tx2"/>
                </a:solidFill>
                <a:latin typeface="+mn-lt"/>
              </a:rPr>
              <a:t>2.7</a:t>
            </a:r>
            <a:r>
              <a:rPr lang="en-US" sz="2400" dirty="0" smtClean="0">
                <a:latin typeface="+mn-lt"/>
              </a:rPr>
              <a:t> </a:t>
            </a:r>
            <a:r>
              <a:rPr lang="en-US" sz="2400" dirty="0">
                <a:latin typeface="+mn-lt"/>
              </a:rPr>
              <a:t>Secure C Programming</a:t>
            </a:r>
          </a:p>
        </p:txBody>
      </p:sp>
    </p:spTree>
    <p:extLst>
      <p:ext uri="{BB962C8B-B14F-4D97-AF65-F5344CB8AC3E}">
        <p14:creationId xmlns:p14="http://schemas.microsoft.com/office/powerpoint/2010/main" val="4202355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Figure 2.4 Printing Multiple Lines with a Single </a:t>
            </a:r>
            <a:r>
              <a:rPr lang="en-US" dirty="0">
                <a:latin typeface="Consolas" panose="020B0609020204030204" pitchFamily="49" charset="0"/>
              </a:rPr>
              <a:t>Printf</a:t>
            </a:r>
          </a:p>
        </p:txBody>
      </p:sp>
      <p:pic>
        <p:nvPicPr>
          <p:cNvPr id="8" name="Picture 7" descr="The computer code and output reads as follows. The code has 9 lines. The lines read as follows. Line 1. forward slash forward slash F i g period 2 period 4 colon f i g 0 2 underscore 0 4 period c. Line 2. forward slash forward slash Printing multiple lines with a single print f period. Line 3. hash include left angle bracket s t d i o period h right angle bracket. Line 4. blank. Line 5. forward slash forward slash function main begins program execution. Line 6. I n t main left parenthesis void right parenthesis. Line 7. left brace. Line 8, indented once. print f left parenthesis double quote Welcome back slash n to back slash n C exclamation point back slash n double quote right parenthesis semicolon. Line 9. right brace forward slash forward slash end function main. Lines 1, 2, and 5 have green text. In Line 3 the text hash include is blue and the remainder is black. In Line 6 the text I n t and void are blue and the remainder is black text. The left brace in Line 7 and the right brace in Line 9 is black. In line 8 the double quotes and the characters between them are in cyan text and the remainder in black text. The first two back slash n characters are highlighted in yellow. The rest of Line 9 is in green text. Computer output reads, Welcome to C exclamation point with each word on a different 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08" y="1848196"/>
            <a:ext cx="8195984" cy="3145641"/>
          </a:xfrm>
          <a:prstGeom prst="rect">
            <a:avLst/>
          </a:prstGeom>
        </p:spPr>
      </p:pic>
    </p:spTree>
    <p:extLst>
      <p:ext uri="{BB962C8B-B14F-4D97-AF65-F5344CB8AC3E}">
        <p14:creationId xmlns:p14="http://schemas.microsoft.com/office/powerpoint/2010/main" val="23033386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 </a:t>
            </a:r>
            <a:r>
              <a:rPr lang="en-US" sz="2000" b="0" kern="1200" dirty="0" smtClean="0">
                <a:latin typeface="Times New Roman" panose="02020603050405020304" pitchFamily="18" charset="0"/>
                <a:ea typeface="+mj-ea"/>
                <a:cs typeface="+mj-cs"/>
              </a:rPr>
              <a:t>(1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592987"/>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Our next program </a:t>
            </a:r>
            <a:r>
              <a:rPr lang="en-US" altLang="en-US" sz="2400" kern="1200" dirty="0" smtClean="0">
                <a:solidFill>
                  <a:srgbClr val="000000"/>
                </a:solidFill>
                <a:latin typeface="Arial (Body)"/>
                <a:ea typeface="+mn-ea"/>
                <a:cs typeface="+mn-cs"/>
              </a:rPr>
              <a:t>(Figure </a:t>
            </a:r>
            <a:r>
              <a:rPr lang="en-US" altLang="en-US" sz="2400" kern="1200" dirty="0">
                <a:solidFill>
                  <a:srgbClr val="000000"/>
                </a:solidFill>
                <a:latin typeface="Arial (Body)"/>
                <a:ea typeface="+mn-ea"/>
                <a:cs typeface="+mn-cs"/>
              </a:rPr>
              <a:t>2.5) uses the Standard Library function </a:t>
            </a:r>
            <a:r>
              <a:rPr lang="en-US" altLang="en-US" sz="2400" kern="1200" dirty="0">
                <a:solidFill>
                  <a:srgbClr val="000000"/>
                </a:solidFill>
                <a:latin typeface="Consolas" panose="020B0609020204030204" pitchFamily="49" charset="0"/>
                <a:ea typeface="+mn-ea"/>
                <a:cs typeface="+mn-cs"/>
              </a:rPr>
              <a:t>scanf</a:t>
            </a:r>
            <a:r>
              <a:rPr lang="en-US" altLang="en-US" sz="2400" kern="1200" dirty="0">
                <a:solidFill>
                  <a:srgbClr val="000000"/>
                </a:solidFill>
                <a:latin typeface="Arial (Body)"/>
                <a:ea typeface="+mn-ea"/>
                <a:cs typeface="+mn-cs"/>
              </a:rPr>
              <a:t> to obtain two integers typed by a user at the keyboard, computes the sum of these values and prints the result using </a:t>
            </a:r>
            <a:r>
              <a:rPr lang="en-US" altLang="en-US" sz="2400" kern="1200" dirty="0" smtClean="0">
                <a:solidFill>
                  <a:srgbClr val="000000"/>
                </a:solidFill>
                <a:latin typeface="Consolas" panose="020B0609020204030204" pitchFamily="49" charset="0"/>
                <a:ea typeface="+mn-ea"/>
                <a:cs typeface="+mn-cs"/>
              </a:rPr>
              <a:t>printf.</a:t>
            </a:r>
            <a:endParaRPr lang="en-US" altLang="en-US" sz="2400" kern="1200" dirty="0">
              <a:solidFill>
                <a:srgbClr val="000000"/>
              </a:solidFill>
              <a:latin typeface="Consolas" panose="020B0609020204030204" pitchFamily="49" charset="0"/>
              <a:ea typeface="+mn-ea"/>
              <a:cs typeface="+mn-cs"/>
            </a:endParaRPr>
          </a:p>
          <a:p>
            <a:pPr lvl="0">
              <a:tabLst/>
            </a:pPr>
            <a:r>
              <a:rPr lang="en-US" altLang="en-US" sz="2400" kern="1200" dirty="0">
                <a:solidFill>
                  <a:srgbClr val="000000"/>
                </a:solidFill>
                <a:latin typeface="Arial (Body)"/>
                <a:ea typeface="+mn-ea"/>
                <a:cs typeface="+mn-cs"/>
              </a:rPr>
              <a:t>[In the input/output dialog of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2.5, we emphasize the numbers entered by the user in </a:t>
            </a:r>
            <a:r>
              <a:rPr lang="en-US" altLang="en-US" sz="2400" b="1" kern="1200" dirty="0">
                <a:solidFill>
                  <a:srgbClr val="000000"/>
                </a:solidFill>
                <a:latin typeface="Arial (Body)"/>
                <a:ea typeface="+mn-ea"/>
                <a:cs typeface="+mn-cs"/>
              </a:rPr>
              <a:t>bold.</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27389559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Figure 2.5 Addition </a:t>
            </a:r>
            <a:r>
              <a:rPr lang="en-US" dirty="0" smtClean="0"/>
              <a:t>Program </a:t>
            </a:r>
            <a:r>
              <a:rPr lang="en-US" sz="2000" b="0" dirty="0" smtClean="0"/>
              <a:t>(1 of 2)</a:t>
            </a:r>
            <a:endParaRPr lang="en-US" sz="2000" b="0" dirty="0"/>
          </a:p>
        </p:txBody>
      </p:sp>
      <p:pic>
        <p:nvPicPr>
          <p:cNvPr id="8" name="Picture 7" descr="The computer code has 21 lines. The lines read as follows. Line 1. forward slash forward slash F i g period 2 period 5 colon f i g 02 underscore 05 period c. Line 2. forward slash forward slash Addition program period. Line 3. hash include left angle bracket s t d i o period h right angle bracket. Line 4. blank. Line 5. forward slash forward slash function main begins program execution. Line 6. I n t main left parenthesis void right parenthesis. Line 7. left brace. Line 8, indented once. I n t integer 1 semicolon forward slash forward slash first number to be entered by user. Line 9, indented once. I n t integer 2 semicolon forward slash forward slash second number to be entered by user. Line 10. blank. Line 11, indented once. print f left parenthesis double quote Enter first integer back slash n double quote right parenthesis semicolon forward slash forward slash prompt. Line 12, indented once. scan f left parenthesis double quote percent sign d double quote comma ampersand integer 1 right parenthesis semicolon forward slash forward slash read an integer. Line 13. blank. Line 14, indented once. print f left parenthesis double quote Enter second integer back slash n double quote right parenthesis semicolon forward slash forward slash prompt. Line 15, indented once. scan f left parenthesis double quote percent sign d double quote comma ampersand integer 2 right parenthesis semicolon forward slash forward slash read an integer. Line 16. blank. Line 17, indented once. I n t sum semicolon forward slash forward slash variable in which sum will be stored. Line 18, indented once. sum equals integer 1 plus integer 2 semicolon forward slash forward slash assign total to sum. Line 19. blank. Line 20, indented once. print f left parenthesis double quote Sum is percent sign d back slash n double quote comma sum right parenthesis semicolon forward slash forward slash print sum. Line 21. right brace forward slash forward slash end function main. All forward slash forward slash and text following them are printed in green text. Hash include, void, and I n t are in blue text. Double quotes and text within them are in cyan text. The remainder is black text. Lines 8, 9, 12, 15, 17, and 20 are highlighted in yellow."/>
          <p:cNvPicPr>
            <a:picLocks noChangeAspect="1"/>
          </p:cNvPicPr>
          <p:nvPr/>
        </p:nvPicPr>
        <p:blipFill rotWithShape="1">
          <a:blip r:embed="rId2">
            <a:extLst>
              <a:ext uri="{28A0092B-C50C-407E-A947-70E740481C1C}">
                <a14:useLocalDpi xmlns:a14="http://schemas.microsoft.com/office/drawing/2010/main" val="0"/>
              </a:ext>
            </a:extLst>
          </a:blip>
          <a:srcRect b="21847"/>
          <a:stretch/>
        </p:blipFill>
        <p:spPr>
          <a:xfrm>
            <a:off x="947425" y="1794634"/>
            <a:ext cx="7249151" cy="4232289"/>
          </a:xfrm>
          <a:prstGeom prst="rect">
            <a:avLst/>
          </a:prstGeom>
        </p:spPr>
      </p:pic>
    </p:spTree>
    <p:extLst>
      <p:ext uri="{BB962C8B-B14F-4D97-AF65-F5344CB8AC3E}">
        <p14:creationId xmlns:p14="http://schemas.microsoft.com/office/powerpoint/2010/main" val="185849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Figure 2.5 Addition Program </a:t>
            </a:r>
            <a:r>
              <a:rPr lang="en-US" sz="2000" b="0" dirty="0" smtClean="0"/>
              <a:t>(2 </a:t>
            </a:r>
            <a:r>
              <a:rPr lang="en-US" sz="2000" b="0" dirty="0"/>
              <a:t>of 2)</a:t>
            </a:r>
            <a:endParaRPr lang="en-US" dirty="0"/>
          </a:p>
        </p:txBody>
      </p:sp>
      <p:pic>
        <p:nvPicPr>
          <p:cNvPr id="8" name="Picture 7" descr="The output has 5 lines. Line 1. Enter first integer. Line 2. 45. Line 3. Enter second integer. Line 4. 72. Line 5. Sum is 117"/>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073" t="5555" r="1055" b="72223"/>
          <a:stretch/>
        </p:blipFill>
        <p:spPr>
          <a:xfrm>
            <a:off x="439402" y="2322983"/>
            <a:ext cx="8265194" cy="1450034"/>
          </a:xfrm>
          <a:prstGeom prst="rect">
            <a:avLst/>
          </a:prstGeom>
          <a:noFill/>
          <a:ln>
            <a:noFill/>
          </a:ln>
        </p:spPr>
      </p:pic>
    </p:spTree>
    <p:extLst>
      <p:ext uri="{BB962C8B-B14F-4D97-AF65-F5344CB8AC3E}">
        <p14:creationId xmlns:p14="http://schemas.microsoft.com/office/powerpoint/2010/main" val="12589812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 </a:t>
            </a:r>
            <a:r>
              <a:rPr lang="en-US" sz="2000" b="0" kern="1200" dirty="0" smtClean="0">
                <a:latin typeface="Times New Roman" panose="02020603050405020304" pitchFamily="18" charset="0"/>
                <a:ea typeface="+mj-ea"/>
                <a:cs typeface="+mj-cs"/>
              </a:rPr>
              <a:t>(2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86394"/>
          </a:xfrm>
        </p:spPr>
        <p:txBody>
          <a:bodyPr wrap="square" lIns="91425" tIns="91425" rIns="91425" bIns="91425">
            <a:spAutoFit/>
          </a:bodyPr>
          <a:lstStyle/>
          <a:p>
            <a:pPr marL="0" lvl="0" indent="0">
              <a:lnSpc>
                <a:spcPct val="80000"/>
              </a:lnSpc>
              <a:spcBef>
                <a:spcPct val="20000"/>
              </a:spcBef>
              <a:buNone/>
              <a:tabLst/>
              <a:defRPr/>
            </a:pPr>
            <a:r>
              <a:rPr lang="en-US" sz="2200" b="1" kern="1200" dirty="0">
                <a:solidFill>
                  <a:srgbClr val="000000"/>
                </a:solidFill>
                <a:latin typeface="Arial (Body)"/>
                <a:ea typeface="+mn-ea"/>
                <a:cs typeface="+mn-cs"/>
              </a:rPr>
              <a:t>Variables and Variable Definitions</a:t>
            </a:r>
          </a:p>
          <a:p>
            <a:pPr lvl="0">
              <a:tabLst/>
              <a:defRPr/>
            </a:pPr>
            <a:r>
              <a:rPr lang="en-US" sz="2200" b="1" kern="1200" dirty="0" smtClean="0">
                <a:solidFill>
                  <a:srgbClr val="000000"/>
                </a:solidFill>
                <a:latin typeface="Arial (Body)"/>
                <a:ea typeface="+mn-ea"/>
                <a:cs typeface="+mn-cs"/>
              </a:rPr>
              <a:t> </a:t>
            </a:r>
            <a:endParaRPr lang="en-US" sz="2200" b="1" kern="1200" dirty="0">
              <a:solidFill>
                <a:srgbClr val="000000"/>
              </a:solidFill>
              <a:latin typeface="Arial (Body)"/>
              <a:ea typeface="+mn-ea"/>
              <a:cs typeface="+mn-cs"/>
            </a:endParaRPr>
          </a:p>
        </p:txBody>
      </p:sp>
      <p:pic>
        <p:nvPicPr>
          <p:cNvPr id="4" name="Picture 3" descr="The computer code has 3 lines. The lines read as follows. Line 1. I n t integer 1 semicolon forward slash forward slash first number to be entered by user. Line 2. I n t integer 2 semicolon forward slash forward slash second number to be entered by user. Line 3. i n t sum semicolon. forward slash forward slash variable in which sum will be stored. are definition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672" y="2108202"/>
            <a:ext cx="7720988" cy="1149550"/>
          </a:xfrm>
          <a:prstGeom prst="rect">
            <a:avLst/>
          </a:prstGeom>
        </p:spPr>
      </p:pic>
      <p:sp>
        <p:nvSpPr>
          <p:cNvPr id="5" name="Text Placeholder 4"/>
          <p:cNvSpPr>
            <a:spLocks noGrp="1"/>
          </p:cNvSpPr>
          <p:nvPr>
            <p:ph type="body" idx="2"/>
          </p:nvPr>
        </p:nvSpPr>
        <p:spPr>
          <a:xfrm>
            <a:off x="457200" y="3323776"/>
            <a:ext cx="8229600" cy="2670624"/>
          </a:xfrm>
        </p:spPr>
        <p:txBody>
          <a:bodyPr/>
          <a:lstStyle/>
          <a:p>
            <a:pPr lvl="0">
              <a:tabLst/>
              <a:defRPr/>
            </a:pPr>
            <a:r>
              <a:rPr lang="en-US" sz="2200" kern="1200" dirty="0">
                <a:solidFill>
                  <a:srgbClr val="000000"/>
                </a:solidFill>
                <a:latin typeface="Arial (Body)"/>
              </a:rPr>
              <a:t>The names </a:t>
            </a:r>
            <a:r>
              <a:rPr lang="en-US" sz="2200" kern="1200" dirty="0">
                <a:solidFill>
                  <a:srgbClr val="000000"/>
                </a:solidFill>
                <a:latin typeface="Consolas" panose="020B0609020204030204" pitchFamily="49" charset="0"/>
              </a:rPr>
              <a:t>integer1, integer2</a:t>
            </a:r>
            <a:r>
              <a:rPr lang="en-US" sz="2200" kern="1200" dirty="0">
                <a:solidFill>
                  <a:srgbClr val="000000"/>
                </a:solidFill>
                <a:latin typeface="Arial (Body)"/>
              </a:rPr>
              <a:t> and </a:t>
            </a:r>
            <a:r>
              <a:rPr lang="en-US" sz="2200" kern="1200" dirty="0">
                <a:solidFill>
                  <a:srgbClr val="000000"/>
                </a:solidFill>
                <a:latin typeface="Consolas" panose="020B0609020204030204" pitchFamily="49" charset="0"/>
              </a:rPr>
              <a:t>sum</a:t>
            </a:r>
            <a:r>
              <a:rPr lang="en-US" sz="2200" kern="1200" dirty="0">
                <a:solidFill>
                  <a:srgbClr val="000000"/>
                </a:solidFill>
                <a:latin typeface="Arial (Body)"/>
              </a:rPr>
              <a:t> are the names of </a:t>
            </a:r>
            <a:r>
              <a:rPr lang="en-US" sz="2200" b="1" kern="1200" dirty="0">
                <a:solidFill>
                  <a:srgbClr val="000000"/>
                </a:solidFill>
                <a:latin typeface="Arial (Body)"/>
              </a:rPr>
              <a:t>variables</a:t>
            </a:r>
            <a:r>
              <a:rPr lang="en-US" sz="2200" kern="1200" dirty="0">
                <a:solidFill>
                  <a:srgbClr val="000000"/>
                </a:solidFill>
                <a:latin typeface="Arial (Body)"/>
              </a:rPr>
              <a:t>—locations in memory where values can be stored for use by a program.</a:t>
            </a:r>
          </a:p>
          <a:p>
            <a:pPr lvl="0">
              <a:tabLst/>
              <a:defRPr/>
            </a:pPr>
            <a:r>
              <a:rPr lang="en-US" sz="2200" kern="1200" dirty="0">
                <a:solidFill>
                  <a:srgbClr val="000000"/>
                </a:solidFill>
                <a:latin typeface="Arial (Body)"/>
              </a:rPr>
              <a:t>These definitions specify that the variables </a:t>
            </a:r>
            <a:r>
              <a:rPr lang="en-US" sz="2200" kern="1200" dirty="0">
                <a:solidFill>
                  <a:srgbClr val="000000"/>
                </a:solidFill>
                <a:latin typeface="Consolas" panose="020B0609020204030204" pitchFamily="49" charset="0"/>
              </a:rPr>
              <a:t>integer1, integer2</a:t>
            </a:r>
            <a:r>
              <a:rPr lang="en-US" sz="2200" b="1" kern="1200" dirty="0">
                <a:solidFill>
                  <a:srgbClr val="000000"/>
                </a:solidFill>
                <a:latin typeface="Arial (Body)"/>
              </a:rPr>
              <a:t> </a:t>
            </a:r>
            <a:r>
              <a:rPr lang="en-US" sz="2200" kern="1200" dirty="0">
                <a:solidFill>
                  <a:srgbClr val="000000"/>
                </a:solidFill>
                <a:latin typeface="Arial (Body)"/>
              </a:rPr>
              <a:t>and </a:t>
            </a:r>
            <a:r>
              <a:rPr lang="en-US" sz="2200" kern="1200" dirty="0">
                <a:solidFill>
                  <a:srgbClr val="000000"/>
                </a:solidFill>
                <a:latin typeface="Consolas" panose="020B0609020204030204" pitchFamily="49" charset="0"/>
              </a:rPr>
              <a:t>sum</a:t>
            </a:r>
            <a:r>
              <a:rPr lang="en-US" sz="2200" kern="1200" dirty="0">
                <a:solidFill>
                  <a:srgbClr val="000000"/>
                </a:solidFill>
                <a:latin typeface="Arial (Body)"/>
              </a:rPr>
              <a:t> are of type </a:t>
            </a:r>
            <a:r>
              <a:rPr lang="en-US" sz="2200" kern="1200" dirty="0">
                <a:solidFill>
                  <a:srgbClr val="000000"/>
                </a:solidFill>
                <a:latin typeface="Consolas" panose="020B0609020204030204" pitchFamily="49" charset="0"/>
              </a:rPr>
              <a:t>int</a:t>
            </a:r>
            <a:r>
              <a:rPr lang="en-US" sz="2200" kern="1200" dirty="0">
                <a:solidFill>
                  <a:srgbClr val="000000"/>
                </a:solidFill>
                <a:latin typeface="Arial (Body)"/>
              </a:rPr>
              <a:t>, which means that they’ll hold </a:t>
            </a:r>
            <a:r>
              <a:rPr lang="en-US" sz="2200" b="1" kern="1200" dirty="0">
                <a:solidFill>
                  <a:srgbClr val="000000"/>
                </a:solidFill>
                <a:latin typeface="+mn-lt"/>
              </a:rPr>
              <a:t>integer</a:t>
            </a:r>
            <a:r>
              <a:rPr lang="en-US" sz="2200" kern="1200" dirty="0">
                <a:solidFill>
                  <a:srgbClr val="000000"/>
                </a:solidFill>
                <a:latin typeface="Arial (Body)"/>
              </a:rPr>
              <a:t> values, i.e., whole numbers such as 7, –11, 0, 31914 and the like</a:t>
            </a:r>
            <a:r>
              <a:rPr lang="en-US" sz="2200" kern="1200" dirty="0" smtClean="0">
                <a:solidFill>
                  <a:srgbClr val="000000"/>
                </a:solidFill>
                <a:latin typeface="Arial (Body)"/>
              </a:rPr>
              <a:t>.</a:t>
            </a:r>
            <a:endParaRPr lang="en-US" sz="2200" kern="1200" dirty="0">
              <a:solidFill>
                <a:srgbClr val="000000"/>
              </a:solidFill>
              <a:latin typeface="Arial (Body)"/>
            </a:endParaRPr>
          </a:p>
        </p:txBody>
      </p:sp>
    </p:spTree>
    <p:extLst>
      <p:ext uri="{BB962C8B-B14F-4D97-AF65-F5344CB8AC3E}">
        <p14:creationId xmlns:p14="http://schemas.microsoft.com/office/powerpoint/2010/main" val="9320229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(3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300600"/>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All variables must be defined with a name and a data type before they can be used in a program.</a:t>
            </a:r>
          </a:p>
          <a:p>
            <a:pPr lvl="0">
              <a:tabLst/>
            </a:pPr>
            <a:r>
              <a:rPr lang="en-US" altLang="en-US" sz="2400" kern="1200" dirty="0">
                <a:solidFill>
                  <a:srgbClr val="000000"/>
                </a:solidFill>
                <a:latin typeface="Arial (Body)"/>
                <a:ea typeface="+mn-ea"/>
                <a:cs typeface="+mn-cs"/>
              </a:rPr>
              <a:t>The preceding definitions could have been combined into a single definition statement as follows:</a:t>
            </a:r>
          </a:p>
          <a:p>
            <a:pPr marL="741600" lvl="1" indent="-284400">
              <a:buFontTx/>
              <a:buChar char="–"/>
            </a:pPr>
            <a:r>
              <a:rPr lang="en-US" altLang="en-US" sz="2400" kern="1200" dirty="0" smtClean="0">
                <a:solidFill>
                  <a:srgbClr val="000000"/>
                </a:solidFill>
                <a:latin typeface="Arial (Body)"/>
                <a:ea typeface="+mn-ea"/>
                <a:cs typeface="+mn-cs"/>
              </a:rPr>
              <a:t> </a:t>
            </a:r>
          </a:p>
        </p:txBody>
      </p:sp>
      <p:pic>
        <p:nvPicPr>
          <p:cNvPr id="6" name="Picture 5" descr="The computer code reads as follows. i n t integer 1 comma integer 2 comma sum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619" y="3519734"/>
            <a:ext cx="4505972" cy="261216"/>
          </a:xfrm>
          <a:prstGeom prst="rect">
            <a:avLst/>
          </a:prstGeom>
        </p:spPr>
      </p:pic>
      <p:sp>
        <p:nvSpPr>
          <p:cNvPr id="5" name="Text Placeholder 4"/>
          <p:cNvSpPr>
            <a:spLocks noGrp="1"/>
          </p:cNvSpPr>
          <p:nvPr>
            <p:ph type="body" idx="2"/>
          </p:nvPr>
        </p:nvSpPr>
        <p:spPr>
          <a:xfrm>
            <a:off x="457200" y="3846286"/>
            <a:ext cx="8229600" cy="827314"/>
          </a:xfrm>
        </p:spPr>
        <p:txBody>
          <a:bodyPr/>
          <a:lstStyle/>
          <a:p>
            <a:pPr marL="273050" lvl="1" indent="0">
              <a:spcBef>
                <a:spcPts val="1500"/>
              </a:spcBef>
              <a:buNone/>
            </a:pPr>
            <a:r>
              <a:rPr lang="en-US" altLang="en-US" sz="2400" kern="1200" dirty="0">
                <a:solidFill>
                  <a:srgbClr val="000000"/>
                </a:solidFill>
                <a:latin typeface="Arial (Body)"/>
              </a:rPr>
              <a:t>but that would have made it difficult to describe the variables with corresponding </a:t>
            </a:r>
            <a:r>
              <a:rPr lang="en-US" altLang="en-US" sz="2400" kern="1200" dirty="0" smtClean="0">
                <a:solidFill>
                  <a:srgbClr val="000000"/>
                </a:solidFill>
                <a:latin typeface="Arial (Body)"/>
              </a:rPr>
              <a:t>comments</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2504685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 </a:t>
            </a:r>
            <a:r>
              <a:rPr lang="en-US" sz="2000" b="0" kern="1200" dirty="0" smtClean="0">
                <a:latin typeface="Times New Roman" panose="02020603050405020304" pitchFamily="18" charset="0"/>
                <a:ea typeface="+mj-ea"/>
                <a:cs typeface="+mj-cs"/>
              </a:rPr>
              <a:t>(4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310107"/>
          </a:xfrm>
        </p:spPr>
        <p:txBody>
          <a:bodyPr wrap="square" lIns="91425" tIns="91425" rIns="91425" bIns="91425">
            <a:spAutoFit/>
          </a:bodyPr>
          <a:lstStyle/>
          <a:p>
            <a:pPr marL="0" indent="0">
              <a:lnSpc>
                <a:spcPct val="90000"/>
              </a:lnSpc>
              <a:buNone/>
            </a:pPr>
            <a:r>
              <a:rPr lang="en-US" altLang="en-US" sz="2400" b="1" kern="1200" dirty="0" smtClean="0">
                <a:solidFill>
                  <a:srgbClr val="000000"/>
                </a:solidFill>
                <a:latin typeface="Arial (Body)"/>
                <a:ea typeface="+mn-ea"/>
                <a:cs typeface="+mn-cs"/>
              </a:rPr>
              <a:t>Identifiers </a:t>
            </a:r>
            <a:r>
              <a:rPr lang="en-US" altLang="en-US" sz="2400" b="1" kern="1200" dirty="0">
                <a:solidFill>
                  <a:srgbClr val="000000"/>
                </a:solidFill>
                <a:latin typeface="Arial (Body)"/>
                <a:ea typeface="+mn-ea"/>
                <a:cs typeface="+mn-cs"/>
              </a:rPr>
              <a:t>and Case Sensitivity</a:t>
            </a:r>
          </a:p>
          <a:p>
            <a:pPr lvl="0">
              <a:tabLst/>
            </a:pPr>
            <a:r>
              <a:rPr lang="en-US" altLang="en-US" sz="2400" kern="1200" dirty="0">
                <a:solidFill>
                  <a:srgbClr val="000000"/>
                </a:solidFill>
                <a:latin typeface="Arial (Body)"/>
                <a:ea typeface="+mn-ea"/>
                <a:cs typeface="+mn-cs"/>
              </a:rPr>
              <a:t>A variable name in C is any valid </a:t>
            </a:r>
            <a:r>
              <a:rPr lang="en-US" altLang="en-US" sz="2400" b="1" kern="1200" dirty="0">
                <a:solidFill>
                  <a:srgbClr val="000000"/>
                </a:solidFill>
                <a:latin typeface="Arial (Body)"/>
                <a:ea typeface="+mn-ea"/>
                <a:cs typeface="+mn-cs"/>
              </a:rPr>
              <a:t>identifier.</a:t>
            </a:r>
          </a:p>
          <a:p>
            <a:pPr lvl="0">
              <a:tabLst/>
            </a:pPr>
            <a:r>
              <a:rPr lang="en-US" altLang="en-US" sz="2400" kern="1200" dirty="0">
                <a:solidFill>
                  <a:srgbClr val="000000"/>
                </a:solidFill>
                <a:latin typeface="Arial (Body)"/>
                <a:ea typeface="+mn-ea"/>
                <a:cs typeface="+mn-cs"/>
              </a:rPr>
              <a:t>An identifier is a series of characters consisting of letters, digits and underscores (_) that does </a:t>
            </a:r>
            <a:r>
              <a:rPr lang="en-US" altLang="en-US" sz="2400" b="1" kern="1200" dirty="0">
                <a:solidFill>
                  <a:srgbClr val="000000"/>
                </a:solidFill>
                <a:latin typeface="Arial (Body)"/>
                <a:ea typeface="+mn-ea"/>
                <a:cs typeface="+mn-cs"/>
              </a:rPr>
              <a:t>not</a:t>
            </a:r>
            <a:r>
              <a:rPr lang="en-US" altLang="en-US" sz="2400" kern="1200" dirty="0">
                <a:solidFill>
                  <a:srgbClr val="000000"/>
                </a:solidFill>
                <a:latin typeface="Arial (Body)"/>
                <a:ea typeface="+mn-ea"/>
                <a:cs typeface="+mn-cs"/>
              </a:rPr>
              <a:t> begin with a digit.</a:t>
            </a:r>
          </a:p>
          <a:p>
            <a:pPr lvl="0">
              <a:tabLst/>
            </a:pPr>
            <a:r>
              <a:rPr lang="en-US" altLang="en-US" sz="2400" kern="1200" dirty="0">
                <a:solidFill>
                  <a:srgbClr val="000000"/>
                </a:solidFill>
                <a:latin typeface="Arial (Body)"/>
                <a:ea typeface="+mn-ea"/>
                <a:cs typeface="+mn-cs"/>
              </a:rPr>
              <a:t>C is </a:t>
            </a:r>
            <a:r>
              <a:rPr lang="en-US" altLang="en-US" sz="2400" b="1" kern="1200" dirty="0">
                <a:solidFill>
                  <a:srgbClr val="000000"/>
                </a:solidFill>
                <a:latin typeface="Arial (Body)"/>
                <a:ea typeface="+mn-ea"/>
                <a:cs typeface="+mn-cs"/>
              </a:rPr>
              <a:t>case sensitive</a:t>
            </a:r>
            <a:r>
              <a:rPr lang="en-US" altLang="en-US" sz="2400" kern="1200" dirty="0">
                <a:solidFill>
                  <a:srgbClr val="000000"/>
                </a:solidFill>
                <a:latin typeface="Arial (Body)"/>
                <a:ea typeface="+mn-ea"/>
                <a:cs typeface="+mn-cs"/>
              </a:rPr>
              <a:t>—uppercase and lowercase letters are different in C, so </a:t>
            </a:r>
            <a:r>
              <a:rPr lang="en-US" altLang="en-US" sz="2400" kern="1200" dirty="0">
                <a:solidFill>
                  <a:srgbClr val="000000"/>
                </a:solidFill>
                <a:latin typeface="Consolas" panose="020B0609020204030204" pitchFamily="49" charset="0"/>
                <a:ea typeface="+mn-ea"/>
                <a:cs typeface="+mn-cs"/>
              </a:rPr>
              <a:t>a1</a:t>
            </a:r>
            <a:r>
              <a:rPr lang="en-US" altLang="en-US" sz="2400" kern="1200" dirty="0">
                <a:solidFill>
                  <a:srgbClr val="000000"/>
                </a:solidFill>
                <a:latin typeface="Arial (Body)"/>
                <a:ea typeface="+mn-ea"/>
                <a:cs typeface="+mn-cs"/>
              </a:rPr>
              <a:t> and </a:t>
            </a:r>
            <a:r>
              <a:rPr lang="en-US" altLang="en-US" sz="2400" kern="1200" dirty="0">
                <a:solidFill>
                  <a:srgbClr val="000000"/>
                </a:solidFill>
                <a:latin typeface="Consolas" panose="020B0609020204030204" pitchFamily="49" charset="0"/>
                <a:ea typeface="+mn-ea"/>
                <a:cs typeface="+mn-cs"/>
              </a:rPr>
              <a:t>A1</a:t>
            </a:r>
            <a:r>
              <a:rPr lang="en-US" altLang="en-US" sz="2400" kern="1200" dirty="0">
                <a:solidFill>
                  <a:srgbClr val="000000"/>
                </a:solidFill>
                <a:latin typeface="Arial (Body)"/>
                <a:ea typeface="+mn-ea"/>
                <a:cs typeface="+mn-cs"/>
              </a:rPr>
              <a:t> are different identifiers</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241867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Programming Error </a:t>
            </a:r>
            <a:r>
              <a:rPr lang="en-US" dirty="0" smtClean="0"/>
              <a:t>2.2</a:t>
            </a:r>
            <a:endParaRPr lang="en-US" dirty="0"/>
          </a:p>
        </p:txBody>
      </p:sp>
      <p:sp>
        <p:nvSpPr>
          <p:cNvPr id="5" name="Text Placeholder 4"/>
          <p:cNvSpPr>
            <a:spLocks noGrp="1"/>
          </p:cNvSpPr>
          <p:nvPr>
            <p:ph type="body" idx="1"/>
          </p:nvPr>
        </p:nvSpPr>
        <p:spPr/>
        <p:txBody>
          <a:bodyPr/>
          <a:lstStyle/>
          <a:p>
            <a:pPr marL="0" indent="0">
              <a:buNone/>
            </a:pPr>
            <a:r>
              <a:rPr lang="en-US" sz="2400" dirty="0">
                <a:latin typeface="+mn-lt"/>
              </a:rPr>
              <a:t>Using a capital letter where a lowercase letter should be used (for example, typing Main instead of </a:t>
            </a:r>
            <a:r>
              <a:rPr lang="en-US" sz="2400" dirty="0">
                <a:latin typeface="Consolas" panose="020B0609020204030204" pitchFamily="49" charset="0"/>
              </a:rPr>
              <a:t>main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416280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Error-Prevention Tip </a:t>
            </a:r>
            <a:r>
              <a:rPr lang="en-US" dirty="0" smtClean="0"/>
              <a:t>2.1</a:t>
            </a:r>
            <a:endParaRPr lang="en-US" dirty="0"/>
          </a:p>
        </p:txBody>
      </p:sp>
      <p:sp>
        <p:nvSpPr>
          <p:cNvPr id="5" name="Text Placeholder 4"/>
          <p:cNvSpPr>
            <a:spLocks noGrp="1"/>
          </p:cNvSpPr>
          <p:nvPr>
            <p:ph type="body" idx="1"/>
          </p:nvPr>
        </p:nvSpPr>
        <p:spPr/>
        <p:txBody>
          <a:bodyPr/>
          <a:lstStyle/>
          <a:p>
            <a:pPr marL="0" indent="0">
              <a:buNone/>
            </a:pPr>
            <a:r>
              <a:rPr lang="en-US" sz="2400" dirty="0">
                <a:latin typeface="+mn-lt"/>
              </a:rPr>
              <a:t>Avoid starting identifiers with the underscore character (_) to prevent conflicts with compiler-generated identifiers and standard library identifiers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7867280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Good Programming Practice 2.5</a:t>
            </a:r>
          </a:p>
        </p:txBody>
      </p:sp>
      <p:sp>
        <p:nvSpPr>
          <p:cNvPr id="5" name="Text Placeholder 4"/>
          <p:cNvSpPr>
            <a:spLocks noGrp="1"/>
          </p:cNvSpPr>
          <p:nvPr>
            <p:ph type="body" idx="1"/>
          </p:nvPr>
        </p:nvSpPr>
        <p:spPr/>
        <p:txBody>
          <a:bodyPr/>
          <a:lstStyle/>
          <a:p>
            <a:pPr marL="0" indent="0">
              <a:buNone/>
            </a:pPr>
            <a:r>
              <a:rPr lang="en-US" sz="2400" dirty="0">
                <a:latin typeface="+mn-lt"/>
              </a:rPr>
              <a:t>Choosing meaningful variable names helps make a program self-documenting—that is, fewer comments are needed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047621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2.1 Introduction</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The C language facilitates a structured and disciplined approach to computer program design.</a:t>
            </a:r>
          </a:p>
          <a:p>
            <a:pPr eaLnBrk="1" hangingPunct="1"/>
            <a:r>
              <a:rPr lang="en-US" altLang="en-US" sz="2400" dirty="0">
                <a:solidFill>
                  <a:srgbClr val="000000"/>
                </a:solidFill>
                <a:latin typeface="+mn-lt"/>
              </a:rPr>
              <a:t>In this chapter we introduce C programming and present several examples that illustrate many important features of C.</a:t>
            </a:r>
          </a:p>
          <a:p>
            <a:pPr eaLnBrk="1" hangingPunct="1"/>
            <a:r>
              <a:rPr lang="en-US" altLang="en-US" sz="2400" dirty="0">
                <a:solidFill>
                  <a:srgbClr val="000000"/>
                </a:solidFill>
                <a:latin typeface="+mn-lt"/>
              </a:rPr>
              <a:t>In Chapters 3 and 4 we present an introduction to structured programming in C</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7928397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Good Programming Practice 2.6</a:t>
            </a:r>
          </a:p>
        </p:txBody>
      </p:sp>
      <p:sp>
        <p:nvSpPr>
          <p:cNvPr id="5" name="Text Placeholder 4"/>
          <p:cNvSpPr>
            <a:spLocks noGrp="1"/>
          </p:cNvSpPr>
          <p:nvPr>
            <p:ph type="body" idx="1"/>
          </p:nvPr>
        </p:nvSpPr>
        <p:spPr/>
        <p:txBody>
          <a:bodyPr/>
          <a:lstStyle/>
          <a:p>
            <a:pPr marL="0" indent="0">
              <a:buNone/>
            </a:pPr>
            <a:r>
              <a:rPr lang="en-US" sz="2400" dirty="0">
                <a:latin typeface="+mn-lt"/>
              </a:rPr>
              <a:t>The first letter of an identifier used as a simple variable name should be a lowercase letter. Later in the text we’ll assign special significance to identifiers that begin with a capital letter and to identifiers that use all capital letters.</a:t>
            </a:r>
          </a:p>
        </p:txBody>
      </p:sp>
    </p:spTree>
    <p:extLst>
      <p:ext uri="{BB962C8B-B14F-4D97-AF65-F5344CB8AC3E}">
        <p14:creationId xmlns:p14="http://schemas.microsoft.com/office/powerpoint/2010/main" val="14291159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Good Programming Practice 2.7</a:t>
            </a:r>
          </a:p>
        </p:txBody>
      </p:sp>
      <p:sp>
        <p:nvSpPr>
          <p:cNvPr id="5" name="Text Placeholder 4"/>
          <p:cNvSpPr>
            <a:spLocks noGrp="1"/>
          </p:cNvSpPr>
          <p:nvPr>
            <p:ph type="body" idx="1"/>
          </p:nvPr>
        </p:nvSpPr>
        <p:spPr/>
        <p:txBody>
          <a:bodyPr/>
          <a:lstStyle/>
          <a:p>
            <a:pPr marL="0" indent="0">
              <a:buNone/>
            </a:pPr>
            <a:r>
              <a:rPr lang="en-US" sz="2400" dirty="0">
                <a:latin typeface="+mn-lt"/>
              </a:rPr>
              <a:t>Multiple-word variable names can help make a program more readable. Separate the words with underscores as in </a:t>
            </a:r>
            <a:r>
              <a:rPr lang="en-US" sz="2400" dirty="0" smtClean="0">
                <a:latin typeface="Consolas" panose="020B0609020204030204" pitchFamily="49" charset="0"/>
                <a:cs typeface="Consolas" panose="020B0609020204030204" pitchFamily="49" charset="0"/>
              </a:rPr>
              <a:t>total_commissions</a:t>
            </a:r>
            <a:r>
              <a:rPr lang="en-US" sz="2400" dirty="0">
                <a:latin typeface="+mn-lt"/>
              </a:rPr>
              <a:t>, or, if you run the words together, begin each word after the first with a capital letter as in </a:t>
            </a:r>
            <a:r>
              <a:rPr lang="en-US" sz="2400" dirty="0">
                <a:latin typeface="Consolas" panose="020B0609020204030204" pitchFamily="49" charset="0"/>
                <a:cs typeface="Consolas" panose="020B0609020204030204" pitchFamily="49" charset="0"/>
              </a:rPr>
              <a:t>totalCommissions</a:t>
            </a:r>
            <a:r>
              <a:rPr lang="en-US" sz="2400" dirty="0">
                <a:latin typeface="+mn-lt"/>
              </a:rPr>
              <a:t>. The latter style—often called camel casing because the pattern of uppercase and lowercase letters resembles the silhouette of a camel—is </a:t>
            </a:r>
            <a:r>
              <a:rPr lang="en-US" sz="2400" dirty="0" smtClean="0">
                <a:latin typeface="+mn-lt"/>
              </a:rPr>
              <a:t>preferred.</a:t>
            </a:r>
            <a:endParaRPr lang="en-US" sz="2400" dirty="0">
              <a:latin typeface="+mn-lt"/>
            </a:endParaRPr>
          </a:p>
        </p:txBody>
      </p:sp>
    </p:spTree>
    <p:extLst>
      <p:ext uri="{BB962C8B-B14F-4D97-AF65-F5344CB8AC3E}">
        <p14:creationId xmlns:p14="http://schemas.microsoft.com/office/powerpoint/2010/main" val="4237633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(5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115660"/>
          </a:xfrm>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Arial (Body)"/>
                <a:ea typeface="+mn-ea"/>
                <a:cs typeface="+mn-cs"/>
              </a:rPr>
              <a:t>Prompting Messages</a:t>
            </a:r>
          </a:p>
          <a:p>
            <a:pPr marL="255600" lvl="1" indent="-255600">
              <a:spcBef>
                <a:spcPts val="1500"/>
              </a:spcBef>
              <a:buFont typeface="Arial" panose="020B0604020202020204" pitchFamily="34" charset="0"/>
              <a:buChar char="•"/>
              <a:defRPr/>
            </a:pPr>
            <a:r>
              <a:rPr lang="en-US" sz="2400" kern="1200" dirty="0" smtClean="0">
                <a:solidFill>
                  <a:srgbClr val="000000"/>
                </a:solidFill>
                <a:latin typeface="Arial (Body)"/>
                <a:ea typeface="+mn-ea"/>
                <a:cs typeface="+mn-cs"/>
              </a:rPr>
              <a:t> </a:t>
            </a:r>
          </a:p>
        </p:txBody>
      </p:sp>
      <p:pic>
        <p:nvPicPr>
          <p:cNvPr id="7" name="Picture 6" descr="The computer code reads as follows. print f left parenthesis double quote Enter first integer back slash n double quote right parenthesis semicolon forward slash forward slash prompt. The character string is indicated in blue and the comment is indicated in green."/>
          <p:cNvPicPr>
            <a:picLocks noChangeAspect="1"/>
          </p:cNvPicPr>
          <p:nvPr/>
        </p:nvPicPr>
        <p:blipFill rotWithShape="1">
          <a:blip r:embed="rId2"/>
          <a:srcRect l="5615" t="8031"/>
          <a:stretch/>
        </p:blipFill>
        <p:spPr>
          <a:xfrm>
            <a:off x="729342" y="2207900"/>
            <a:ext cx="6404431" cy="493403"/>
          </a:xfrm>
          <a:prstGeom prst="rect">
            <a:avLst/>
          </a:prstGeom>
        </p:spPr>
      </p:pic>
      <p:sp>
        <p:nvSpPr>
          <p:cNvPr id="5" name="Text Placeholder 4"/>
          <p:cNvSpPr>
            <a:spLocks noGrp="1"/>
          </p:cNvSpPr>
          <p:nvPr>
            <p:ph type="body" idx="2"/>
          </p:nvPr>
        </p:nvSpPr>
        <p:spPr>
          <a:xfrm>
            <a:off x="457200" y="2773916"/>
            <a:ext cx="8229600" cy="1623911"/>
          </a:xfrm>
        </p:spPr>
        <p:txBody>
          <a:bodyPr/>
          <a:lstStyle/>
          <a:p>
            <a:pPr marL="741600" lvl="1" indent="-284400">
              <a:buFont typeface="Arial" panose="020B0604020202020204" pitchFamily="34" charset="0"/>
              <a:buChar char="–"/>
              <a:defRPr/>
            </a:pPr>
            <a:r>
              <a:rPr lang="en-US" sz="2400" kern="1200" dirty="0">
                <a:solidFill>
                  <a:srgbClr val="000000"/>
                </a:solidFill>
                <a:latin typeface="Arial (Body)"/>
              </a:rPr>
              <a:t>displays the literal </a:t>
            </a:r>
            <a:r>
              <a:rPr lang="en-US" sz="2400" kern="1200" dirty="0">
                <a:solidFill>
                  <a:srgbClr val="000000"/>
                </a:solidFill>
                <a:latin typeface="+mn-lt"/>
              </a:rPr>
              <a:t>“</a:t>
            </a:r>
            <a:r>
              <a:rPr lang="en-US" sz="2400" kern="1200" dirty="0">
                <a:solidFill>
                  <a:srgbClr val="000000"/>
                </a:solidFill>
                <a:latin typeface="Consolas" panose="020B0609020204030204" pitchFamily="49" charset="0"/>
                <a:cs typeface="Consolas" panose="020B0609020204030204" pitchFamily="49" charset="0"/>
              </a:rPr>
              <a:t>Enter first </a:t>
            </a:r>
            <a:r>
              <a:rPr lang="en-US" sz="2400" kern="1200" dirty="0" smtClean="0">
                <a:solidFill>
                  <a:srgbClr val="000000"/>
                </a:solidFill>
                <a:latin typeface="Consolas" panose="020B0609020204030204" pitchFamily="49" charset="0"/>
                <a:cs typeface="Consolas" panose="020B0609020204030204" pitchFamily="49" charset="0"/>
              </a:rPr>
              <a:t>integer</a:t>
            </a:r>
            <a:r>
              <a:rPr lang="en-US" sz="2400" kern="1200" dirty="0" smtClean="0">
                <a:solidFill>
                  <a:srgbClr val="000000"/>
                </a:solidFill>
                <a:latin typeface="+mn-lt"/>
                <a:cs typeface="Consolas" panose="020B0609020204030204" pitchFamily="49" charset="0"/>
              </a:rPr>
              <a:t>” </a:t>
            </a:r>
            <a:r>
              <a:rPr lang="en-US" sz="2400" kern="1200" dirty="0" smtClean="0">
                <a:solidFill>
                  <a:srgbClr val="000000"/>
                </a:solidFill>
                <a:latin typeface="Arial (Body)"/>
              </a:rPr>
              <a:t>and </a:t>
            </a:r>
            <a:r>
              <a:rPr lang="en-US" sz="2400" kern="1200" dirty="0">
                <a:solidFill>
                  <a:srgbClr val="000000"/>
                </a:solidFill>
                <a:latin typeface="Arial (Body)"/>
              </a:rPr>
              <a:t>positions the cursor to the beginning of the next line.</a:t>
            </a:r>
          </a:p>
          <a:p>
            <a:pPr marL="741600" lvl="1" indent="-284400">
              <a:buFont typeface="Arial" panose="020B0604020202020204" pitchFamily="34" charset="0"/>
              <a:buChar char="–"/>
              <a:defRPr/>
            </a:pPr>
            <a:r>
              <a:rPr lang="en-US" sz="2400" kern="1200" dirty="0">
                <a:solidFill>
                  <a:srgbClr val="000000"/>
                </a:solidFill>
                <a:latin typeface="Arial (Body)"/>
              </a:rPr>
              <a:t>This message is called a </a:t>
            </a:r>
            <a:r>
              <a:rPr lang="en-US" sz="2400" b="1" kern="1200" dirty="0">
                <a:solidFill>
                  <a:srgbClr val="000000"/>
                </a:solidFill>
                <a:latin typeface="Arial (Body)"/>
              </a:rPr>
              <a:t>prompt</a:t>
            </a:r>
            <a:r>
              <a:rPr lang="en-US" sz="2400" kern="1200" dirty="0">
                <a:solidFill>
                  <a:srgbClr val="000000"/>
                </a:solidFill>
                <a:latin typeface="Arial (Body)"/>
              </a:rPr>
              <a:t> because it tells the user to take a specific action</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604879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 </a:t>
            </a:r>
            <a:r>
              <a:rPr lang="en-US" sz="2000" b="0" kern="1200" dirty="0" smtClean="0">
                <a:latin typeface="Times New Roman" panose="02020603050405020304" pitchFamily="18" charset="0"/>
                <a:ea typeface="+mj-ea"/>
                <a:cs typeface="+mj-cs"/>
              </a:rPr>
              <a:t>(6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561936"/>
          </a:xfrm>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Arial (Body)"/>
                <a:ea typeface="+mn-ea"/>
                <a:cs typeface="+mn-cs"/>
              </a:rPr>
              <a:t>The scanf Function and Formatted Inputs</a:t>
            </a:r>
          </a:p>
          <a:p>
            <a:pPr lvl="0">
              <a:tabLst/>
              <a:defRPr/>
            </a:pPr>
            <a:r>
              <a:rPr lang="en-US" sz="2400" kern="1200" dirty="0">
                <a:solidFill>
                  <a:srgbClr val="000000"/>
                </a:solidFill>
                <a:latin typeface="Arial (Body)"/>
                <a:ea typeface="+mn-ea"/>
                <a:cs typeface="+mn-cs"/>
              </a:rPr>
              <a:t>The next </a:t>
            </a:r>
            <a:r>
              <a:rPr lang="en-US" sz="2400" kern="1200" dirty="0" smtClean="0">
                <a:solidFill>
                  <a:srgbClr val="000000"/>
                </a:solidFill>
                <a:latin typeface="Arial (Body)"/>
                <a:ea typeface="+mn-ea"/>
                <a:cs typeface="+mn-cs"/>
              </a:rPr>
              <a:t>statement</a:t>
            </a:r>
            <a:endParaRPr lang="en-US" sz="2400" kern="1200" dirty="0">
              <a:solidFill>
                <a:srgbClr val="000000"/>
              </a:solidFill>
              <a:latin typeface="Arial (Body)"/>
              <a:ea typeface="+mn-ea"/>
              <a:cs typeface="+mn-cs"/>
            </a:endParaRPr>
          </a:p>
          <a:p>
            <a:pPr marL="741600" lvl="1" indent="-284400">
              <a:defRPr/>
            </a:pPr>
            <a:r>
              <a:rPr lang="en-US" sz="2400" b="1" kern="1200" dirty="0" smtClean="0">
                <a:solidFill>
                  <a:srgbClr val="000000"/>
                </a:solidFill>
                <a:latin typeface="Arial (Body)"/>
                <a:ea typeface="+mn-ea"/>
                <a:cs typeface="+mn-cs"/>
              </a:rPr>
              <a:t> </a:t>
            </a:r>
          </a:p>
        </p:txBody>
      </p:sp>
      <p:pic>
        <p:nvPicPr>
          <p:cNvPr id="7" name="Picture 6" descr="The computer code reads as follows. scan f left parenthesis double quote percent d double quote comma ampersand integer 1 right parenthesis semicolon. Forward slash forward slash read an integer."/>
          <p:cNvPicPr>
            <a:picLocks noChangeAspect="1"/>
          </p:cNvPicPr>
          <p:nvPr/>
        </p:nvPicPr>
        <p:blipFill>
          <a:blip r:embed="rId2"/>
          <a:stretch>
            <a:fillRect/>
          </a:stretch>
        </p:blipFill>
        <p:spPr>
          <a:xfrm>
            <a:off x="1026595" y="2618961"/>
            <a:ext cx="6938420" cy="577054"/>
          </a:xfrm>
          <a:prstGeom prst="rect">
            <a:avLst/>
          </a:prstGeom>
        </p:spPr>
      </p:pic>
      <p:sp>
        <p:nvSpPr>
          <p:cNvPr id="5" name="Text Placeholder 4"/>
          <p:cNvSpPr>
            <a:spLocks noGrp="1"/>
          </p:cNvSpPr>
          <p:nvPr>
            <p:ph type="body" idx="2"/>
          </p:nvPr>
        </p:nvSpPr>
        <p:spPr>
          <a:xfrm>
            <a:off x="457200" y="3162137"/>
            <a:ext cx="8229600" cy="1395350"/>
          </a:xfrm>
        </p:spPr>
        <p:txBody>
          <a:bodyPr/>
          <a:lstStyle/>
          <a:p>
            <a:pPr marL="457200" lvl="1" indent="-184150">
              <a:buNone/>
              <a:defRPr/>
            </a:pPr>
            <a:r>
              <a:rPr lang="en-US" sz="2400" dirty="0">
                <a:solidFill>
                  <a:srgbClr val="000000"/>
                </a:solidFill>
                <a:latin typeface="+mn-lt"/>
              </a:rPr>
              <a:t>uses</a:t>
            </a:r>
            <a:r>
              <a:rPr lang="en-US" sz="2400" dirty="0">
                <a:solidFill>
                  <a:srgbClr val="000000"/>
                </a:solidFill>
              </a:rPr>
              <a:t> </a:t>
            </a:r>
            <a:r>
              <a:rPr lang="en-US" sz="2400" b="1" kern="1200" dirty="0" smtClean="0">
                <a:solidFill>
                  <a:srgbClr val="000000"/>
                </a:solidFill>
                <a:latin typeface="Consolas" panose="020B0609020204030204" pitchFamily="49" charset="0"/>
                <a:cs typeface="Consolas" panose="020B0609020204030204" pitchFamily="49" charset="0"/>
              </a:rPr>
              <a:t>scanf</a:t>
            </a:r>
            <a:r>
              <a:rPr lang="en-US" sz="2400" kern="1200" dirty="0" smtClean="0">
                <a:solidFill>
                  <a:srgbClr val="000000"/>
                </a:solidFill>
                <a:latin typeface="Arial (Body)"/>
              </a:rPr>
              <a:t> </a:t>
            </a:r>
            <a:r>
              <a:rPr lang="en-US" sz="2400" kern="1200" dirty="0">
                <a:solidFill>
                  <a:srgbClr val="000000"/>
                </a:solidFill>
                <a:latin typeface="Arial (Body)"/>
              </a:rPr>
              <a:t>to obtain a value from the user.</a:t>
            </a:r>
          </a:p>
          <a:p>
            <a:pPr marL="255600" lvl="0" indent="-255600">
              <a:tabLst/>
              <a:defRPr/>
            </a:pPr>
            <a:r>
              <a:rPr lang="en-US" sz="2400" kern="1200" dirty="0">
                <a:solidFill>
                  <a:srgbClr val="000000"/>
                </a:solidFill>
                <a:latin typeface="Arial (Body)"/>
              </a:rPr>
              <a:t>The </a:t>
            </a:r>
            <a:r>
              <a:rPr lang="en-US" sz="2400" kern="1200" dirty="0">
                <a:solidFill>
                  <a:srgbClr val="000000"/>
                </a:solidFill>
                <a:latin typeface="Consolas" panose="020B0609020204030204" pitchFamily="49" charset="0"/>
              </a:rPr>
              <a:t>scanf</a:t>
            </a:r>
            <a:r>
              <a:rPr lang="en-US" sz="2400" kern="1200" dirty="0">
                <a:solidFill>
                  <a:srgbClr val="000000"/>
                </a:solidFill>
                <a:latin typeface="Arial (Body)"/>
              </a:rPr>
              <a:t> function reads from the standard input, which is usually the keyboard</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3483600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 </a:t>
            </a:r>
            <a:r>
              <a:rPr lang="en-US" sz="2000" b="0" kern="1200" dirty="0" smtClean="0">
                <a:latin typeface="Times New Roman" panose="02020603050405020304" pitchFamily="18" charset="0"/>
                <a:ea typeface="+mj-ea"/>
                <a:cs typeface="+mj-cs"/>
              </a:rPr>
              <a:t>(7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339619"/>
          </a:xfrm>
        </p:spPr>
        <p:txBody>
          <a:bodyPr wrap="square" lIns="91425" tIns="91425" rIns="91425" bIns="91425">
            <a:spAutoFit/>
          </a:bodyPr>
          <a:lstStyle/>
          <a:p>
            <a:pPr lvl="0">
              <a:tabLst/>
            </a:pPr>
            <a:r>
              <a:rPr lang="en-US" altLang="en-US" sz="2200" kern="1200" dirty="0">
                <a:solidFill>
                  <a:srgbClr val="000000"/>
                </a:solidFill>
                <a:latin typeface="Arial (Body)"/>
                <a:ea typeface="+mn-ea"/>
                <a:cs typeface="+mn-cs"/>
              </a:rPr>
              <a:t>This </a:t>
            </a:r>
            <a:r>
              <a:rPr lang="en-US" altLang="en-US" sz="2200" kern="1200" dirty="0">
                <a:solidFill>
                  <a:srgbClr val="000000"/>
                </a:solidFill>
                <a:latin typeface="Consolas" panose="020B0609020204030204" pitchFamily="49" charset="0"/>
                <a:ea typeface="+mn-ea"/>
                <a:cs typeface="+mn-cs"/>
              </a:rPr>
              <a:t>scanf</a:t>
            </a:r>
            <a:r>
              <a:rPr lang="en-US" altLang="en-US" sz="2200" kern="1200" dirty="0">
                <a:solidFill>
                  <a:srgbClr val="000000"/>
                </a:solidFill>
                <a:latin typeface="Arial (Body)"/>
                <a:ea typeface="+mn-ea"/>
                <a:cs typeface="+mn-cs"/>
              </a:rPr>
              <a:t> has two arguments, </a:t>
            </a:r>
            <a:r>
              <a:rPr lang="en-US" altLang="en-US" sz="2200" kern="1200" dirty="0">
                <a:solidFill>
                  <a:srgbClr val="000000"/>
                </a:solidFill>
                <a:latin typeface="Consolas" panose="020B0609020204030204" pitchFamily="49" charset="0"/>
                <a:ea typeface="+mn-ea"/>
                <a:cs typeface="+mn-cs"/>
              </a:rPr>
              <a:t>"%d"</a:t>
            </a:r>
            <a:r>
              <a:rPr lang="en-US" altLang="en-US" sz="2200" kern="1200" dirty="0">
                <a:solidFill>
                  <a:srgbClr val="000000"/>
                </a:solidFill>
                <a:latin typeface="Arial (Body)"/>
                <a:ea typeface="+mn-ea"/>
                <a:cs typeface="+mn-cs"/>
              </a:rPr>
              <a:t> and </a:t>
            </a:r>
            <a:r>
              <a:rPr lang="en-US" altLang="en-US" sz="2200" kern="1200" dirty="0">
                <a:solidFill>
                  <a:srgbClr val="000000"/>
                </a:solidFill>
                <a:latin typeface="Consolas" panose="020B0609020204030204" pitchFamily="49" charset="0"/>
                <a:ea typeface="+mn-ea"/>
                <a:cs typeface="+mn-cs"/>
              </a:rPr>
              <a:t>&amp;integer1.</a:t>
            </a:r>
          </a:p>
          <a:p>
            <a:pPr lvl="0">
              <a:tabLst/>
            </a:pPr>
            <a:r>
              <a:rPr lang="en-US" altLang="en-US" sz="2200" kern="1200" dirty="0">
                <a:solidFill>
                  <a:srgbClr val="000000"/>
                </a:solidFill>
                <a:latin typeface="Arial (Body)"/>
                <a:ea typeface="+mn-ea"/>
                <a:cs typeface="+mn-cs"/>
              </a:rPr>
              <a:t>The first, the </a:t>
            </a:r>
            <a:r>
              <a:rPr lang="en-US" altLang="en-US" sz="2200" b="1" kern="1200" dirty="0">
                <a:solidFill>
                  <a:srgbClr val="000000"/>
                </a:solidFill>
                <a:latin typeface="Arial (Body)"/>
                <a:ea typeface="+mn-ea"/>
                <a:cs typeface="+mn-cs"/>
              </a:rPr>
              <a:t>format control string,</a:t>
            </a:r>
            <a:r>
              <a:rPr lang="en-US" altLang="en-US" sz="2200" kern="1200" dirty="0">
                <a:solidFill>
                  <a:srgbClr val="000000"/>
                </a:solidFill>
                <a:latin typeface="Arial (Body)"/>
                <a:ea typeface="+mn-ea"/>
                <a:cs typeface="+mn-cs"/>
              </a:rPr>
              <a:t> indicates the type of data that should be input by the user.</a:t>
            </a:r>
          </a:p>
          <a:p>
            <a:pPr lvl="0">
              <a:tabLst/>
            </a:pPr>
            <a:r>
              <a:rPr lang="en-US" altLang="en-US" sz="2200" kern="1200" dirty="0">
                <a:solidFill>
                  <a:srgbClr val="000000"/>
                </a:solidFill>
                <a:latin typeface="Arial (Body)"/>
                <a:ea typeface="+mn-ea"/>
                <a:cs typeface="+mn-cs"/>
              </a:rPr>
              <a:t>The </a:t>
            </a:r>
            <a:r>
              <a:rPr lang="en-US" altLang="en-US" sz="2200" b="1" kern="1200" dirty="0">
                <a:solidFill>
                  <a:srgbClr val="000000"/>
                </a:solidFill>
                <a:latin typeface="Arial (Body)"/>
                <a:ea typeface="+mn-ea"/>
                <a:cs typeface="+mn-cs"/>
              </a:rPr>
              <a:t>%d conversion specifier</a:t>
            </a:r>
            <a:r>
              <a:rPr lang="en-US" altLang="en-US" sz="2200" kern="1200" dirty="0">
                <a:solidFill>
                  <a:srgbClr val="000000"/>
                </a:solidFill>
                <a:latin typeface="Arial (Body)"/>
                <a:ea typeface="+mn-ea"/>
                <a:cs typeface="+mn-cs"/>
              </a:rPr>
              <a:t> indicates that the data should be an integer (the letter </a:t>
            </a:r>
            <a:r>
              <a:rPr lang="en-US" altLang="en-US" sz="2200" kern="1200" dirty="0">
                <a:solidFill>
                  <a:srgbClr val="000000"/>
                </a:solidFill>
                <a:latin typeface="Consolas" panose="020B0609020204030204" pitchFamily="49" charset="0"/>
                <a:ea typeface="+mn-ea"/>
                <a:cs typeface="+mn-cs"/>
              </a:rPr>
              <a:t>d</a:t>
            </a:r>
            <a:r>
              <a:rPr lang="en-US" altLang="en-US" sz="2200" kern="1200" dirty="0">
                <a:solidFill>
                  <a:srgbClr val="000000"/>
                </a:solidFill>
                <a:latin typeface="Arial (Body)"/>
                <a:ea typeface="+mn-ea"/>
                <a:cs typeface="+mn-cs"/>
              </a:rPr>
              <a:t> stands for “decimal integer”).</a:t>
            </a:r>
          </a:p>
          <a:p>
            <a:pPr lvl="0">
              <a:tabLst/>
            </a:pPr>
            <a:r>
              <a:rPr lang="en-US" altLang="en-US" sz="2200" kern="1200" dirty="0">
                <a:solidFill>
                  <a:srgbClr val="000000"/>
                </a:solidFill>
                <a:latin typeface="Arial (Body)"/>
                <a:ea typeface="+mn-ea"/>
                <a:cs typeface="+mn-cs"/>
              </a:rPr>
              <a:t>The </a:t>
            </a:r>
            <a:r>
              <a:rPr lang="en-US" altLang="en-US" sz="2200" kern="1200" dirty="0">
                <a:solidFill>
                  <a:srgbClr val="000000"/>
                </a:solidFill>
                <a:latin typeface="Consolas" panose="020B0609020204030204" pitchFamily="49" charset="0"/>
                <a:ea typeface="+mn-ea"/>
                <a:cs typeface="+mn-cs"/>
              </a:rPr>
              <a:t>%</a:t>
            </a:r>
            <a:r>
              <a:rPr lang="en-US" altLang="en-US" sz="2200" kern="1200" dirty="0">
                <a:solidFill>
                  <a:srgbClr val="000000"/>
                </a:solidFill>
                <a:latin typeface="Arial (Body)"/>
                <a:ea typeface="+mn-ea"/>
                <a:cs typeface="+mn-cs"/>
              </a:rPr>
              <a:t> in this context is treated by </a:t>
            </a:r>
            <a:r>
              <a:rPr lang="en-US" altLang="en-US" sz="2200" kern="1200" dirty="0">
                <a:solidFill>
                  <a:srgbClr val="000000"/>
                </a:solidFill>
                <a:latin typeface="Consolas" panose="020B0609020204030204" pitchFamily="49" charset="0"/>
                <a:ea typeface="+mn-ea"/>
                <a:cs typeface="+mn-cs"/>
              </a:rPr>
              <a:t>scanf</a:t>
            </a:r>
            <a:r>
              <a:rPr lang="en-US" altLang="en-US" sz="2200" kern="1200" dirty="0">
                <a:solidFill>
                  <a:srgbClr val="000000"/>
                </a:solidFill>
                <a:latin typeface="Arial (Body)"/>
                <a:ea typeface="+mn-ea"/>
                <a:cs typeface="+mn-cs"/>
              </a:rPr>
              <a:t> (and </a:t>
            </a:r>
            <a:r>
              <a:rPr lang="en-US" altLang="en-US" sz="2200" kern="1200" dirty="0">
                <a:solidFill>
                  <a:srgbClr val="000000"/>
                </a:solidFill>
                <a:latin typeface="Consolas" panose="020B0609020204030204" pitchFamily="49" charset="0"/>
                <a:ea typeface="+mn-ea"/>
                <a:cs typeface="+mn-cs"/>
              </a:rPr>
              <a:t>printf</a:t>
            </a:r>
            <a:r>
              <a:rPr lang="en-US" altLang="en-US" sz="2200" kern="1200" dirty="0">
                <a:solidFill>
                  <a:srgbClr val="000000"/>
                </a:solidFill>
                <a:latin typeface="Arial (Body)"/>
                <a:ea typeface="+mn-ea"/>
                <a:cs typeface="+mn-cs"/>
              </a:rPr>
              <a:t> as we’ll see) as a special character that begins a conversion specifier.</a:t>
            </a:r>
          </a:p>
          <a:p>
            <a:pPr lvl="0">
              <a:tabLst/>
            </a:pPr>
            <a:r>
              <a:rPr lang="en-US" altLang="en-US" sz="2200" kern="1200" dirty="0">
                <a:solidFill>
                  <a:srgbClr val="000000"/>
                </a:solidFill>
                <a:latin typeface="Arial (Body)"/>
                <a:ea typeface="+mn-ea"/>
                <a:cs typeface="+mn-cs"/>
              </a:rPr>
              <a:t>The second argument of </a:t>
            </a:r>
            <a:r>
              <a:rPr lang="en-US" altLang="en-US" sz="2200" kern="1200" dirty="0">
                <a:solidFill>
                  <a:srgbClr val="000000"/>
                </a:solidFill>
                <a:latin typeface="Consolas" panose="020B0609020204030204" pitchFamily="49" charset="0"/>
                <a:ea typeface="+mn-ea"/>
                <a:cs typeface="+mn-cs"/>
              </a:rPr>
              <a:t>scanf</a:t>
            </a:r>
            <a:r>
              <a:rPr lang="en-US" altLang="en-US" sz="2200" kern="1200" dirty="0">
                <a:solidFill>
                  <a:srgbClr val="000000"/>
                </a:solidFill>
                <a:latin typeface="Arial (Body)"/>
                <a:ea typeface="+mn-ea"/>
                <a:cs typeface="+mn-cs"/>
              </a:rPr>
              <a:t> begins with an ampersand (</a:t>
            </a:r>
            <a:r>
              <a:rPr lang="en-US" altLang="en-US" sz="2200" kern="1200" dirty="0">
                <a:solidFill>
                  <a:srgbClr val="000000"/>
                </a:solidFill>
                <a:latin typeface="Consolas" panose="020B0609020204030204" pitchFamily="49" charset="0"/>
                <a:ea typeface="+mn-ea"/>
                <a:cs typeface="+mn-cs"/>
              </a:rPr>
              <a:t>&amp;</a:t>
            </a:r>
            <a:r>
              <a:rPr lang="en-US" altLang="en-US" sz="2200" kern="1200" dirty="0">
                <a:solidFill>
                  <a:srgbClr val="000000"/>
                </a:solidFill>
                <a:latin typeface="Arial (Body)"/>
                <a:ea typeface="+mn-ea"/>
                <a:cs typeface="+mn-cs"/>
              </a:rPr>
              <a:t>)—called the </a:t>
            </a:r>
            <a:r>
              <a:rPr lang="en-US" altLang="en-US" sz="2200" b="1" kern="1200" dirty="0">
                <a:solidFill>
                  <a:srgbClr val="000000"/>
                </a:solidFill>
                <a:latin typeface="Arial (Body)"/>
                <a:ea typeface="+mn-ea"/>
                <a:cs typeface="+mn-cs"/>
              </a:rPr>
              <a:t>address operator</a:t>
            </a:r>
            <a:r>
              <a:rPr lang="en-US" altLang="en-US" sz="2200" kern="1200" dirty="0">
                <a:solidFill>
                  <a:srgbClr val="000000"/>
                </a:solidFill>
                <a:latin typeface="Arial (Body)"/>
                <a:ea typeface="+mn-ea"/>
                <a:cs typeface="+mn-cs"/>
              </a:rPr>
              <a:t> in </a:t>
            </a:r>
            <a:r>
              <a:rPr lang="en-US" altLang="en-US" sz="2200" kern="1200" dirty="0" smtClean="0">
                <a:solidFill>
                  <a:srgbClr val="000000"/>
                </a:solidFill>
                <a:latin typeface="Arial (Body)"/>
                <a:ea typeface="+mn-ea"/>
                <a:cs typeface="+mn-cs"/>
              </a:rPr>
              <a:t>C — followed by </a:t>
            </a:r>
            <a:r>
              <a:rPr lang="en-US" altLang="en-US" sz="2200" kern="1200" dirty="0">
                <a:solidFill>
                  <a:srgbClr val="000000"/>
                </a:solidFill>
                <a:latin typeface="Arial (Body)"/>
                <a:ea typeface="+mn-ea"/>
                <a:cs typeface="+mn-cs"/>
              </a:rPr>
              <a:t>the variable name.</a:t>
            </a:r>
          </a:p>
        </p:txBody>
      </p:sp>
    </p:spTree>
    <p:extLst>
      <p:ext uri="{BB962C8B-B14F-4D97-AF65-F5344CB8AC3E}">
        <p14:creationId xmlns:p14="http://schemas.microsoft.com/office/powerpoint/2010/main" val="1201196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 </a:t>
            </a:r>
            <a:r>
              <a:rPr lang="en-US" sz="2000" b="0" kern="1200" dirty="0" smtClean="0">
                <a:latin typeface="Times New Roman" panose="02020603050405020304" pitchFamily="18" charset="0"/>
                <a:ea typeface="+mj-ea"/>
                <a:cs typeface="+mj-cs"/>
              </a:rPr>
              <a:t>(8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45503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mn-cs"/>
              </a:rPr>
              <a:t>&amp;</a:t>
            </a:r>
            <a:r>
              <a:rPr lang="en-US" altLang="en-US" sz="2400" kern="1200" dirty="0">
                <a:solidFill>
                  <a:srgbClr val="000000"/>
                </a:solidFill>
                <a:latin typeface="Arial (Body)"/>
                <a:ea typeface="+mn-ea"/>
                <a:cs typeface="+mn-cs"/>
              </a:rPr>
              <a:t>, when combined with the variable name, tells </a:t>
            </a:r>
            <a:r>
              <a:rPr lang="en-US" altLang="en-US" sz="2400" kern="1200" dirty="0">
                <a:solidFill>
                  <a:srgbClr val="000000"/>
                </a:solidFill>
                <a:latin typeface="Consolas" panose="020B0609020204030204" pitchFamily="49" charset="0"/>
                <a:ea typeface="+mn-ea"/>
                <a:cs typeface="+mn-cs"/>
              </a:rPr>
              <a:t>scanf</a:t>
            </a:r>
            <a:r>
              <a:rPr lang="en-US" altLang="en-US" sz="2400" kern="1200" dirty="0">
                <a:solidFill>
                  <a:srgbClr val="000000"/>
                </a:solidFill>
                <a:latin typeface="Arial (Body)"/>
                <a:ea typeface="+mn-ea"/>
                <a:cs typeface="+mn-cs"/>
              </a:rPr>
              <a:t> the location (or address) in memory at which the variable </a:t>
            </a:r>
            <a:r>
              <a:rPr lang="en-US" altLang="en-US" sz="2400" kern="1200" dirty="0">
                <a:solidFill>
                  <a:srgbClr val="000000"/>
                </a:solidFill>
                <a:latin typeface="Consolas" panose="020B0609020204030204" pitchFamily="49" charset="0"/>
                <a:ea typeface="+mn-ea"/>
                <a:cs typeface="+mn-cs"/>
              </a:rPr>
              <a:t>integer1</a:t>
            </a:r>
            <a:r>
              <a:rPr lang="en-US" altLang="en-US" sz="2400" kern="1200" dirty="0">
                <a:solidFill>
                  <a:srgbClr val="000000"/>
                </a:solidFill>
                <a:latin typeface="Arial (Body)"/>
                <a:ea typeface="+mn-ea"/>
                <a:cs typeface="+mn-cs"/>
              </a:rPr>
              <a:t> is stored.</a:t>
            </a:r>
          </a:p>
          <a:p>
            <a:pPr lvl="0">
              <a:tabLst/>
            </a:pPr>
            <a:r>
              <a:rPr lang="en-US" altLang="en-US" sz="2400" kern="1200" dirty="0">
                <a:solidFill>
                  <a:srgbClr val="000000"/>
                </a:solidFill>
                <a:latin typeface="Arial (Body)"/>
                <a:ea typeface="+mn-ea"/>
                <a:cs typeface="+mn-cs"/>
              </a:rPr>
              <a:t>The computer then stores the value that the user enters for </a:t>
            </a:r>
            <a:r>
              <a:rPr lang="en-US" altLang="en-US" sz="2400" kern="1200" dirty="0">
                <a:solidFill>
                  <a:srgbClr val="000000"/>
                </a:solidFill>
                <a:latin typeface="Consolas" panose="020B0609020204030204" pitchFamily="49" charset="0"/>
                <a:ea typeface="+mn-ea"/>
                <a:cs typeface="+mn-cs"/>
              </a:rPr>
              <a:t>integer1</a:t>
            </a:r>
            <a:r>
              <a:rPr lang="en-US" altLang="en-US" sz="2400" kern="1200" dirty="0">
                <a:solidFill>
                  <a:srgbClr val="000000"/>
                </a:solidFill>
                <a:latin typeface="Arial (Body)"/>
                <a:ea typeface="+mn-ea"/>
                <a:cs typeface="+mn-cs"/>
              </a:rPr>
              <a:t> at that location.</a:t>
            </a:r>
          </a:p>
          <a:p>
            <a:pPr lvl="0">
              <a:tabLst/>
            </a:pPr>
            <a:r>
              <a:rPr lang="en-US" altLang="en-US" sz="2400" kern="1200" dirty="0">
                <a:solidFill>
                  <a:srgbClr val="000000"/>
                </a:solidFill>
                <a:latin typeface="Arial (Body)"/>
                <a:ea typeface="+mn-ea"/>
                <a:cs typeface="+mn-cs"/>
              </a:rPr>
              <a:t>The use of ampersand </a:t>
            </a:r>
            <a:r>
              <a:rPr lang="en-US" altLang="en-US" sz="2400" kern="1200" dirty="0">
                <a:solidFill>
                  <a:srgbClr val="000000"/>
                </a:solidFill>
                <a:latin typeface="Consolas" panose="020B0609020204030204" pitchFamily="49" charset="0"/>
                <a:ea typeface="+mn-ea"/>
                <a:cs typeface="+mn-cs"/>
              </a:rPr>
              <a:t>(&amp;)</a:t>
            </a:r>
            <a:r>
              <a:rPr lang="en-US" altLang="en-US" sz="2400" kern="1200" dirty="0">
                <a:solidFill>
                  <a:srgbClr val="000000"/>
                </a:solidFill>
                <a:latin typeface="Arial (Body)"/>
                <a:ea typeface="+mn-ea"/>
                <a:cs typeface="+mn-cs"/>
              </a:rPr>
              <a:t> is often confusing to novice programmers or to people who have programmed in other languages that do not require this notation.</a:t>
            </a:r>
          </a:p>
          <a:p>
            <a:pPr lvl="0">
              <a:tabLst/>
            </a:pPr>
            <a:r>
              <a:rPr lang="en-US" altLang="en-US" sz="2400" kern="1200" dirty="0">
                <a:solidFill>
                  <a:srgbClr val="000000"/>
                </a:solidFill>
                <a:latin typeface="Arial (Body)"/>
                <a:ea typeface="+mn-ea"/>
                <a:cs typeface="+mn-cs"/>
              </a:rPr>
              <a:t>For now, just remember to precede each variable in every call to </a:t>
            </a:r>
            <a:r>
              <a:rPr lang="en-US" altLang="en-US" sz="2400" kern="1200" dirty="0">
                <a:solidFill>
                  <a:srgbClr val="000000"/>
                </a:solidFill>
                <a:latin typeface="Consolas" panose="020B0609020204030204" pitchFamily="49" charset="0"/>
                <a:ea typeface="+mn-ea"/>
                <a:cs typeface="+mn-cs"/>
              </a:rPr>
              <a:t>scanf</a:t>
            </a:r>
            <a:r>
              <a:rPr lang="en-US" altLang="en-US" sz="2400" kern="1200" dirty="0">
                <a:solidFill>
                  <a:srgbClr val="000000"/>
                </a:solidFill>
                <a:latin typeface="Arial (Body)"/>
                <a:ea typeface="+mn-ea"/>
                <a:cs typeface="+mn-cs"/>
              </a:rPr>
              <a:t> with an ampersand.</a:t>
            </a:r>
          </a:p>
        </p:txBody>
      </p:sp>
    </p:spTree>
    <p:extLst>
      <p:ext uri="{BB962C8B-B14F-4D97-AF65-F5344CB8AC3E}">
        <p14:creationId xmlns:p14="http://schemas.microsoft.com/office/powerpoint/2010/main" val="2307869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Good Programming Practice </a:t>
            </a:r>
            <a:r>
              <a:rPr lang="en-US" dirty="0" smtClean="0"/>
              <a:t>2.8</a:t>
            </a:r>
            <a:endParaRPr lang="en-US" dirty="0"/>
          </a:p>
        </p:txBody>
      </p:sp>
      <p:sp>
        <p:nvSpPr>
          <p:cNvPr id="7" name="Text Placeholder 6"/>
          <p:cNvSpPr>
            <a:spLocks noGrp="1"/>
          </p:cNvSpPr>
          <p:nvPr>
            <p:ph type="body" idx="1"/>
          </p:nvPr>
        </p:nvSpPr>
        <p:spPr/>
        <p:txBody>
          <a:bodyPr/>
          <a:lstStyle/>
          <a:p>
            <a:pPr marL="0" indent="0">
              <a:buNone/>
            </a:pPr>
            <a:r>
              <a:rPr lang="en-US" sz="2400" dirty="0">
                <a:latin typeface="+mn-lt"/>
              </a:rPr>
              <a:t>Place a space after each comma (,) to make programs more readable.</a:t>
            </a:r>
          </a:p>
        </p:txBody>
      </p:sp>
    </p:spTree>
    <p:extLst>
      <p:ext uri="{BB962C8B-B14F-4D97-AF65-F5344CB8AC3E}">
        <p14:creationId xmlns:p14="http://schemas.microsoft.com/office/powerpoint/2010/main" val="3214601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 </a:t>
            </a:r>
            <a:r>
              <a:rPr lang="en-US" sz="2000" b="0" kern="1200" dirty="0" smtClean="0">
                <a:latin typeface="Times New Roman" panose="02020603050405020304" pitchFamily="18" charset="0"/>
                <a:ea typeface="+mj-ea"/>
                <a:cs typeface="+mj-cs"/>
              </a:rPr>
              <a:t>(9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47396"/>
          </a:xfrm>
        </p:spPr>
        <p:txBody>
          <a:bodyPr wrap="square" lIns="91425" tIns="91425" rIns="91425" bIns="91425">
            <a:spAutoFit/>
          </a:bodyPr>
          <a:lstStyle/>
          <a:p>
            <a:pPr lvl="0">
              <a:spcBef>
                <a:spcPts val="1200"/>
              </a:spcBef>
              <a:tabLst/>
            </a:pPr>
            <a:r>
              <a:rPr lang="en-US" altLang="en-US" sz="2000" kern="1200" dirty="0">
                <a:solidFill>
                  <a:srgbClr val="000000"/>
                </a:solidFill>
                <a:latin typeface="Arial (Body)"/>
                <a:ea typeface="+mn-ea"/>
                <a:cs typeface="+mn-cs"/>
              </a:rPr>
              <a:t>When the computer executes the preceding </a:t>
            </a:r>
            <a:r>
              <a:rPr lang="en-US" altLang="en-US" sz="2000" kern="1200" dirty="0">
                <a:solidFill>
                  <a:srgbClr val="000000"/>
                </a:solidFill>
                <a:latin typeface="Consolas" panose="020B0609020204030204" pitchFamily="49" charset="0"/>
                <a:ea typeface="+mn-ea"/>
                <a:cs typeface="+mn-cs"/>
              </a:rPr>
              <a:t>scanf,</a:t>
            </a:r>
            <a:r>
              <a:rPr lang="en-US" altLang="en-US" sz="2000" kern="1200" dirty="0">
                <a:solidFill>
                  <a:srgbClr val="000000"/>
                </a:solidFill>
                <a:latin typeface="Arial (Body)"/>
                <a:ea typeface="+mn-ea"/>
                <a:cs typeface="+mn-cs"/>
              </a:rPr>
              <a:t> it waits for the user to enter a value for variable </a:t>
            </a:r>
            <a:r>
              <a:rPr lang="en-US" altLang="en-US" sz="2000" kern="1200" dirty="0">
                <a:solidFill>
                  <a:srgbClr val="000000"/>
                </a:solidFill>
                <a:latin typeface="Consolas" panose="020B0609020204030204" pitchFamily="49" charset="0"/>
                <a:ea typeface="+mn-ea"/>
                <a:cs typeface="+mn-cs"/>
              </a:rPr>
              <a:t>integer1.</a:t>
            </a:r>
          </a:p>
          <a:p>
            <a:pPr lvl="0">
              <a:spcBef>
                <a:spcPts val="1200"/>
              </a:spcBef>
              <a:tabLst/>
            </a:pPr>
            <a:r>
              <a:rPr lang="en-US" altLang="en-US" sz="2000" kern="1200" dirty="0">
                <a:solidFill>
                  <a:srgbClr val="000000"/>
                </a:solidFill>
                <a:latin typeface="Arial (Body)"/>
                <a:ea typeface="+mn-ea"/>
                <a:cs typeface="+mn-cs"/>
              </a:rPr>
              <a:t>The user responds by typing an integer, then pressing the </a:t>
            </a:r>
            <a:r>
              <a:rPr lang="en-US" altLang="en-US" sz="2000" b="1" kern="1200" dirty="0">
                <a:solidFill>
                  <a:srgbClr val="000000"/>
                </a:solidFill>
                <a:latin typeface="Arial (Body)"/>
                <a:ea typeface="+mn-ea"/>
                <a:cs typeface="+mn-cs"/>
              </a:rPr>
              <a:t>Enter key</a:t>
            </a:r>
            <a:r>
              <a:rPr lang="en-US" altLang="en-US" sz="2000" kern="1200" dirty="0">
                <a:solidFill>
                  <a:srgbClr val="000000"/>
                </a:solidFill>
                <a:latin typeface="Arial (Body)"/>
                <a:ea typeface="+mn-ea"/>
                <a:cs typeface="+mn-cs"/>
              </a:rPr>
              <a:t> to send the number to the computer.</a:t>
            </a:r>
          </a:p>
          <a:p>
            <a:pPr lvl="0">
              <a:spcBef>
                <a:spcPts val="1200"/>
              </a:spcBef>
              <a:tabLst/>
            </a:pPr>
            <a:r>
              <a:rPr lang="en-US" altLang="en-US" sz="2000" kern="1200" dirty="0">
                <a:solidFill>
                  <a:srgbClr val="000000"/>
                </a:solidFill>
                <a:latin typeface="Arial (Body)"/>
                <a:ea typeface="+mn-ea"/>
                <a:cs typeface="+mn-cs"/>
              </a:rPr>
              <a:t>The computer then assigns this number, or value, to the variable </a:t>
            </a:r>
            <a:r>
              <a:rPr lang="en-US" altLang="en-US" sz="2000" kern="1200" dirty="0">
                <a:solidFill>
                  <a:srgbClr val="000000"/>
                </a:solidFill>
                <a:latin typeface="Consolas" panose="020B0609020204030204" pitchFamily="49" charset="0"/>
                <a:ea typeface="+mn-ea"/>
                <a:cs typeface="+mn-cs"/>
              </a:rPr>
              <a:t>integer1.</a:t>
            </a:r>
          </a:p>
          <a:p>
            <a:pPr lvl="0">
              <a:spcBef>
                <a:spcPts val="1200"/>
              </a:spcBef>
              <a:tabLst/>
            </a:pPr>
            <a:r>
              <a:rPr lang="en-US" altLang="en-US" sz="2000" kern="1200" dirty="0">
                <a:solidFill>
                  <a:srgbClr val="000000"/>
                </a:solidFill>
                <a:latin typeface="Arial (Body)"/>
                <a:ea typeface="+mn-ea"/>
                <a:cs typeface="+mn-cs"/>
              </a:rPr>
              <a:t>Any subsequent references to </a:t>
            </a:r>
            <a:r>
              <a:rPr lang="en-US" altLang="en-US" sz="2000" kern="1200" dirty="0" smtClean="0">
                <a:solidFill>
                  <a:srgbClr val="000000"/>
                </a:solidFill>
                <a:latin typeface="Consolas" panose="020B0609020204030204" pitchFamily="49" charset="0"/>
                <a:ea typeface="+mn-ea"/>
                <a:cs typeface="+mn-cs"/>
              </a:rPr>
              <a:t>integer1</a:t>
            </a:r>
            <a:r>
              <a:rPr lang="en-US" altLang="en-US" sz="2000" kern="1200" dirty="0" smtClean="0">
                <a:solidFill>
                  <a:srgbClr val="000000"/>
                </a:solidFill>
                <a:latin typeface="Arial (Body)"/>
                <a:ea typeface="+mn-ea"/>
                <a:cs typeface="+mn-cs"/>
              </a:rPr>
              <a:t> </a:t>
            </a:r>
            <a:r>
              <a:rPr lang="en-US" altLang="en-US" sz="2000" kern="1200" dirty="0">
                <a:solidFill>
                  <a:srgbClr val="000000"/>
                </a:solidFill>
                <a:latin typeface="Arial (Body)"/>
                <a:ea typeface="+mn-ea"/>
                <a:cs typeface="+mn-cs"/>
              </a:rPr>
              <a:t>in this program will use this same value.</a:t>
            </a:r>
          </a:p>
          <a:p>
            <a:pPr lvl="0">
              <a:spcBef>
                <a:spcPts val="1200"/>
              </a:spcBef>
              <a:tabLst/>
            </a:pPr>
            <a:r>
              <a:rPr lang="en-US" altLang="en-US" sz="2000" kern="1200" dirty="0">
                <a:solidFill>
                  <a:srgbClr val="000000"/>
                </a:solidFill>
                <a:latin typeface="Arial (Body)"/>
                <a:ea typeface="+mn-ea"/>
                <a:cs typeface="+mn-cs"/>
              </a:rPr>
              <a:t>Functions </a:t>
            </a:r>
            <a:r>
              <a:rPr lang="en-US" altLang="en-US" sz="2000" kern="1200" dirty="0">
                <a:solidFill>
                  <a:srgbClr val="000000"/>
                </a:solidFill>
                <a:latin typeface="Consolas" panose="020B0609020204030204" pitchFamily="49" charset="0"/>
                <a:ea typeface="+mn-ea"/>
                <a:cs typeface="+mn-cs"/>
              </a:rPr>
              <a:t>printf</a:t>
            </a:r>
            <a:r>
              <a:rPr lang="en-US" altLang="en-US" sz="2000" kern="1200" dirty="0">
                <a:solidFill>
                  <a:srgbClr val="000000"/>
                </a:solidFill>
                <a:latin typeface="Arial (Body)"/>
                <a:ea typeface="+mn-ea"/>
                <a:cs typeface="+mn-cs"/>
              </a:rPr>
              <a:t> and </a:t>
            </a:r>
            <a:r>
              <a:rPr lang="en-US" altLang="en-US" sz="2000" kern="1200" dirty="0">
                <a:solidFill>
                  <a:srgbClr val="000000"/>
                </a:solidFill>
                <a:latin typeface="Consolas" panose="020B0609020204030204" pitchFamily="49" charset="0"/>
                <a:ea typeface="+mn-ea"/>
                <a:cs typeface="+mn-cs"/>
              </a:rPr>
              <a:t>scanf</a:t>
            </a:r>
            <a:r>
              <a:rPr lang="en-US" altLang="en-US" sz="2000" kern="1200" dirty="0">
                <a:solidFill>
                  <a:srgbClr val="000000"/>
                </a:solidFill>
                <a:latin typeface="Arial (Body)"/>
                <a:ea typeface="+mn-ea"/>
                <a:cs typeface="+mn-cs"/>
              </a:rPr>
              <a:t> facilitate interaction between the user and the computer.</a:t>
            </a:r>
          </a:p>
          <a:p>
            <a:pPr lvl="0">
              <a:spcBef>
                <a:spcPts val="1200"/>
              </a:spcBef>
              <a:tabLst/>
            </a:pPr>
            <a:r>
              <a:rPr lang="en-US" altLang="en-US" sz="2000" kern="1200" dirty="0">
                <a:solidFill>
                  <a:srgbClr val="000000"/>
                </a:solidFill>
                <a:latin typeface="Arial (Body)"/>
                <a:ea typeface="+mn-ea"/>
                <a:cs typeface="+mn-cs"/>
              </a:rPr>
              <a:t>Because this interaction resembles a dialogue, it’s often called </a:t>
            </a:r>
            <a:r>
              <a:rPr lang="en-US" altLang="en-US" sz="2000" b="1" kern="1200" dirty="0">
                <a:solidFill>
                  <a:srgbClr val="000000"/>
                </a:solidFill>
                <a:latin typeface="Arial (Body)"/>
                <a:ea typeface="+mn-ea"/>
                <a:cs typeface="+mn-cs"/>
              </a:rPr>
              <a:t>interactive computing.</a:t>
            </a:r>
          </a:p>
        </p:txBody>
      </p:sp>
    </p:spTree>
    <p:extLst>
      <p:ext uri="{BB962C8B-B14F-4D97-AF65-F5344CB8AC3E}">
        <p14:creationId xmlns:p14="http://schemas.microsoft.com/office/powerpoint/2010/main" val="3484882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(10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429243" cy="553968"/>
          </a:xfrm>
        </p:spPr>
        <p:txBody>
          <a:bodyPr wrap="square" lIns="91425" tIns="91425" rIns="91425" bIns="91425">
            <a:spAutoFit/>
          </a:bodyPr>
          <a:lstStyle/>
          <a:p>
            <a:pPr marL="255600" lvl="1" indent="-255600">
              <a:spcBef>
                <a:spcPts val="1500"/>
              </a:spcBef>
              <a:buFont typeface="Arial" panose="020B0604020202020204" pitchFamily="34" charset="0"/>
              <a:buChar char="•"/>
            </a:pPr>
            <a:r>
              <a:rPr lang="en-US" altLang="en-US" sz="2400" kern="1200" dirty="0" smtClean="0">
                <a:solidFill>
                  <a:srgbClr val="000000"/>
                </a:solidFill>
                <a:latin typeface="Arial (Body)"/>
                <a:ea typeface="+mn-ea"/>
                <a:cs typeface="+mn-cs"/>
              </a:rPr>
              <a:t> </a:t>
            </a:r>
          </a:p>
        </p:txBody>
      </p:sp>
      <p:pic>
        <p:nvPicPr>
          <p:cNvPr id="5" name="Picture 4" descr="The computer code reads as follows. print f left parenthesis double quote Enter second integer back slash n double quote right parenthesis semicolon forward slash forward slash prompt. The character string is indicated in blue and the comment is indicated in gre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443" y="1761214"/>
            <a:ext cx="6703457" cy="255078"/>
          </a:xfrm>
          <a:prstGeom prst="rect">
            <a:avLst/>
          </a:prstGeom>
        </p:spPr>
      </p:pic>
      <p:sp>
        <p:nvSpPr>
          <p:cNvPr id="15" name="Content Placeholder 14"/>
          <p:cNvSpPr>
            <a:spLocks noGrp="1"/>
          </p:cNvSpPr>
          <p:nvPr>
            <p:ph sz="quarter" idx="14"/>
          </p:nvPr>
        </p:nvSpPr>
        <p:spPr>
          <a:xfrm>
            <a:off x="457200" y="2071690"/>
            <a:ext cx="8232775" cy="1540001"/>
          </a:xfrm>
        </p:spPr>
        <p:txBody>
          <a:bodyPr/>
          <a:lstStyle/>
          <a:p>
            <a:pPr marL="741600" lvl="1" indent="-284400">
              <a:buFont typeface="Arial" panose="020B0604020202020204" pitchFamily="34" charset="0"/>
              <a:buChar char="–"/>
            </a:pPr>
            <a:r>
              <a:rPr lang="en-US" altLang="en-US" sz="2400" kern="1200" dirty="0">
                <a:solidFill>
                  <a:srgbClr val="000000"/>
                </a:solidFill>
                <a:latin typeface="Arial (Body)"/>
              </a:rPr>
              <a:t>displays the message </a:t>
            </a:r>
            <a:r>
              <a:rPr lang="en-US" altLang="en-US" sz="2400" kern="1200" dirty="0">
                <a:solidFill>
                  <a:srgbClr val="000000"/>
                </a:solidFill>
                <a:latin typeface="Consolas" panose="020B0609020204030204" pitchFamily="49" charset="0"/>
                <a:cs typeface="Consolas" panose="020B0609020204030204" pitchFamily="49" charset="0"/>
              </a:rPr>
              <a:t>Enter second integer</a:t>
            </a:r>
            <a:r>
              <a:rPr lang="en-US" altLang="en-US" sz="2400" kern="1200" dirty="0">
                <a:solidFill>
                  <a:srgbClr val="000000"/>
                </a:solidFill>
                <a:latin typeface="Arial (Body)"/>
              </a:rPr>
              <a:t> on the screen, then positions the cursor to the beginning of the next line.</a:t>
            </a:r>
          </a:p>
          <a:p>
            <a:pPr marL="741600" lvl="1" indent="-284400">
              <a:buFont typeface="Arial" panose="020B0604020202020204" pitchFamily="34" charset="0"/>
              <a:buChar char="–"/>
            </a:pPr>
            <a:r>
              <a:rPr lang="en-US" altLang="en-US" sz="2400" kern="1200" dirty="0">
                <a:solidFill>
                  <a:srgbClr val="000000"/>
                </a:solidFill>
                <a:latin typeface="Arial (Body)"/>
              </a:rPr>
              <a:t>This </a:t>
            </a:r>
            <a:r>
              <a:rPr lang="en-US" altLang="en-US" sz="2400" kern="1200" dirty="0">
                <a:solidFill>
                  <a:srgbClr val="000000"/>
                </a:solidFill>
                <a:latin typeface="Consolas" panose="020B0609020204030204" pitchFamily="49" charset="0"/>
              </a:rPr>
              <a:t>printf</a:t>
            </a:r>
            <a:r>
              <a:rPr lang="en-US" altLang="en-US" sz="2400" kern="1200" dirty="0">
                <a:solidFill>
                  <a:srgbClr val="000000"/>
                </a:solidFill>
                <a:latin typeface="Arial (Body)"/>
              </a:rPr>
              <a:t> also prompts the user to take action.</a:t>
            </a:r>
            <a:endParaRPr lang="en-US" sz="2400" dirty="0"/>
          </a:p>
        </p:txBody>
      </p:sp>
      <p:sp>
        <p:nvSpPr>
          <p:cNvPr id="16" name="Content Placeholder 15"/>
          <p:cNvSpPr>
            <a:spLocks noGrp="1"/>
          </p:cNvSpPr>
          <p:nvPr>
            <p:ph sz="quarter" idx="15"/>
          </p:nvPr>
        </p:nvSpPr>
        <p:spPr>
          <a:xfrm>
            <a:off x="457200" y="3733800"/>
            <a:ext cx="429169" cy="550863"/>
          </a:xfrm>
        </p:spPr>
        <p:txBody>
          <a:bodyPr/>
          <a:lstStyle/>
          <a:p>
            <a:r>
              <a:rPr lang="en-US" sz="2400" dirty="0" smtClean="0">
                <a:latin typeface="+mn-lt"/>
              </a:rPr>
              <a:t> </a:t>
            </a:r>
            <a:endParaRPr lang="en-US" sz="2400" dirty="0">
              <a:latin typeface="+mn-lt"/>
            </a:endParaRPr>
          </a:p>
        </p:txBody>
      </p:sp>
      <p:pic>
        <p:nvPicPr>
          <p:cNvPr id="6" name="Picture 5" descr="The computer code reads as follows. scan f left parenthesis double quote percent d double quote comma ampersand integer 2 right parenthesis semicolon forward slash forward slash read an integ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369" y="3889077"/>
            <a:ext cx="7022926" cy="273478"/>
          </a:xfrm>
          <a:prstGeom prst="rect">
            <a:avLst/>
          </a:prstGeom>
        </p:spPr>
      </p:pic>
      <p:sp>
        <p:nvSpPr>
          <p:cNvPr id="4" name="Text Placeholder 3"/>
          <p:cNvSpPr>
            <a:spLocks noGrp="1"/>
          </p:cNvSpPr>
          <p:nvPr>
            <p:ph sz="quarter" idx="13"/>
          </p:nvPr>
        </p:nvSpPr>
        <p:spPr>
          <a:xfrm>
            <a:off x="460375" y="4284663"/>
            <a:ext cx="8229600" cy="558800"/>
          </a:xfrm>
        </p:spPr>
        <p:txBody>
          <a:bodyPr/>
          <a:lstStyle/>
          <a:p>
            <a:pPr marL="741600" lvl="1" indent="-284400">
              <a:buFontTx/>
              <a:buChar char="–"/>
            </a:pPr>
            <a:r>
              <a:rPr lang="en-US" altLang="en-US" sz="2400" kern="1200" dirty="0">
                <a:solidFill>
                  <a:srgbClr val="000000"/>
                </a:solidFill>
                <a:latin typeface="Arial (Body)"/>
              </a:rPr>
              <a:t>obtains a value for variable </a:t>
            </a:r>
            <a:r>
              <a:rPr lang="en-US" altLang="en-US" sz="2400" kern="1200" dirty="0">
                <a:solidFill>
                  <a:srgbClr val="000000"/>
                </a:solidFill>
                <a:latin typeface="Consolas" panose="020B0609020204030204" pitchFamily="49" charset="0"/>
              </a:rPr>
              <a:t>integer2</a:t>
            </a:r>
            <a:r>
              <a:rPr lang="en-US" altLang="en-US" sz="2400" kern="1200" dirty="0">
                <a:solidFill>
                  <a:srgbClr val="000000"/>
                </a:solidFill>
                <a:latin typeface="Arial (Body)"/>
              </a:rPr>
              <a:t> from the user</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2206903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 </a:t>
            </a:r>
            <a:r>
              <a:rPr lang="en-US" sz="2000" b="0" kern="1200" dirty="0" smtClean="0">
                <a:latin typeface="Times New Roman" panose="02020603050405020304" pitchFamily="18" charset="0"/>
                <a:ea typeface="+mj-ea"/>
                <a:cs typeface="+mj-cs"/>
              </a:rPr>
              <a:t>(11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282372"/>
          </a:xfrm>
        </p:spPr>
        <p:txBody>
          <a:bodyPr wrap="square" lIns="91425" tIns="91425" rIns="91425" bIns="91425">
            <a:spAutoFit/>
          </a:bodyPr>
          <a:lstStyle/>
          <a:p>
            <a:pPr marL="0" lvl="0" indent="0">
              <a:lnSpc>
                <a:spcPct val="90000"/>
              </a:lnSpc>
              <a:spcBef>
                <a:spcPct val="20000"/>
              </a:spcBef>
              <a:buNone/>
              <a:tabLst/>
              <a:defRPr/>
            </a:pPr>
            <a:r>
              <a:rPr lang="en-US" sz="2000" b="1" kern="1200" dirty="0" smtClean="0">
                <a:solidFill>
                  <a:srgbClr val="000000"/>
                </a:solidFill>
                <a:latin typeface="Arial (Body)"/>
                <a:ea typeface="+mn-ea"/>
                <a:cs typeface="+mn-cs"/>
              </a:rPr>
              <a:t>Assignment </a:t>
            </a:r>
            <a:r>
              <a:rPr lang="en-US" sz="2000" b="1" kern="1200" dirty="0">
                <a:solidFill>
                  <a:srgbClr val="000000"/>
                </a:solidFill>
                <a:latin typeface="Arial (Body)"/>
                <a:ea typeface="+mn-ea"/>
                <a:cs typeface="+mn-cs"/>
              </a:rPr>
              <a:t>Statement</a:t>
            </a:r>
          </a:p>
          <a:p>
            <a:pPr lvl="0">
              <a:spcBef>
                <a:spcPts val="1000"/>
              </a:spcBef>
              <a:tabLst/>
              <a:defRPr/>
            </a:pPr>
            <a:r>
              <a:rPr lang="en-US" sz="2000" kern="1200" dirty="0">
                <a:solidFill>
                  <a:srgbClr val="000000"/>
                </a:solidFill>
                <a:latin typeface="Arial (Body)"/>
                <a:ea typeface="+mn-ea"/>
                <a:cs typeface="+mn-cs"/>
              </a:rPr>
              <a:t>The </a:t>
            </a:r>
            <a:r>
              <a:rPr lang="en-US" sz="2000" b="1" kern="1200" dirty="0">
                <a:solidFill>
                  <a:srgbClr val="000000"/>
                </a:solidFill>
                <a:latin typeface="Arial (Body)"/>
                <a:ea typeface="+mn-ea"/>
                <a:cs typeface="+mn-cs"/>
              </a:rPr>
              <a:t>assignment </a:t>
            </a:r>
            <a:r>
              <a:rPr lang="en-US" sz="2000" b="1" kern="1200" dirty="0" smtClean="0">
                <a:solidFill>
                  <a:srgbClr val="000000"/>
                </a:solidFill>
                <a:latin typeface="Arial (Body)"/>
                <a:ea typeface="+mn-ea"/>
                <a:cs typeface="+mn-cs"/>
              </a:rPr>
              <a:t>statement</a:t>
            </a:r>
            <a:endParaRPr lang="en-US" sz="2000" b="1" kern="1200" dirty="0">
              <a:solidFill>
                <a:srgbClr val="000000"/>
              </a:solidFill>
              <a:latin typeface="Arial (Body)"/>
              <a:ea typeface="+mn-ea"/>
              <a:cs typeface="+mn-cs"/>
            </a:endParaRPr>
          </a:p>
          <a:p>
            <a:pPr marL="741600" lvl="1" indent="-284400">
              <a:buFontTx/>
              <a:buChar char="–"/>
              <a:defRPr/>
            </a:pPr>
            <a:r>
              <a:rPr lang="en-US" sz="2000" kern="1200" dirty="0" smtClean="0">
                <a:solidFill>
                  <a:srgbClr val="000000"/>
                </a:solidFill>
                <a:latin typeface="Arial (Body)"/>
                <a:ea typeface="+mn-ea"/>
                <a:cs typeface="+mn-cs"/>
              </a:rPr>
              <a:t> </a:t>
            </a:r>
          </a:p>
        </p:txBody>
      </p:sp>
      <p:pic>
        <p:nvPicPr>
          <p:cNvPr id="7" name="Picture 6" descr="The computer code reads as follows. sum equals integer 1 plus integer 2 semicolon forward slash forward slash assign total to sum."/>
          <p:cNvPicPr>
            <a:picLocks noChangeAspect="1"/>
          </p:cNvPicPr>
          <p:nvPr/>
        </p:nvPicPr>
        <p:blipFill>
          <a:blip r:embed="rId2"/>
          <a:stretch>
            <a:fillRect/>
          </a:stretch>
        </p:blipFill>
        <p:spPr>
          <a:xfrm>
            <a:off x="1088283" y="2409202"/>
            <a:ext cx="6553768" cy="493819"/>
          </a:xfrm>
          <a:prstGeom prst="rect">
            <a:avLst/>
          </a:prstGeom>
        </p:spPr>
      </p:pic>
      <p:sp>
        <p:nvSpPr>
          <p:cNvPr id="5" name="Text Placeholder 4"/>
          <p:cNvSpPr>
            <a:spLocks noGrp="1"/>
          </p:cNvSpPr>
          <p:nvPr>
            <p:ph type="body" idx="2"/>
          </p:nvPr>
        </p:nvSpPr>
        <p:spPr>
          <a:xfrm>
            <a:off x="457200" y="2786744"/>
            <a:ext cx="8229600" cy="3439885"/>
          </a:xfrm>
        </p:spPr>
        <p:txBody>
          <a:bodyPr/>
          <a:lstStyle/>
          <a:p>
            <a:pPr marL="273050" lvl="1" indent="0">
              <a:spcBef>
                <a:spcPts val="400"/>
              </a:spcBef>
              <a:buNone/>
              <a:defRPr/>
            </a:pPr>
            <a:r>
              <a:rPr lang="en-US" sz="2000" kern="1200" dirty="0">
                <a:solidFill>
                  <a:srgbClr val="000000"/>
                </a:solidFill>
                <a:latin typeface="Arial (Body)"/>
              </a:rPr>
              <a:t>calculates the total of variables </a:t>
            </a:r>
            <a:r>
              <a:rPr lang="en-US" sz="2000" kern="1200" dirty="0">
                <a:solidFill>
                  <a:srgbClr val="000000"/>
                </a:solidFill>
                <a:latin typeface="Consolas" panose="020B0609020204030204" pitchFamily="49" charset="0"/>
              </a:rPr>
              <a:t>integer1</a:t>
            </a:r>
            <a:r>
              <a:rPr lang="en-US" sz="2000" kern="1200" dirty="0">
                <a:solidFill>
                  <a:srgbClr val="000000"/>
                </a:solidFill>
                <a:latin typeface="Arial (Body)"/>
              </a:rPr>
              <a:t> and </a:t>
            </a:r>
            <a:r>
              <a:rPr lang="en-US" sz="2000" kern="1200" dirty="0">
                <a:solidFill>
                  <a:srgbClr val="000000"/>
                </a:solidFill>
                <a:latin typeface="Consolas" panose="020B0609020204030204" pitchFamily="49" charset="0"/>
              </a:rPr>
              <a:t>integer2</a:t>
            </a:r>
            <a:r>
              <a:rPr lang="en-US" sz="2000" kern="1200" dirty="0">
                <a:solidFill>
                  <a:srgbClr val="000000"/>
                </a:solidFill>
                <a:latin typeface="Arial (Body)"/>
              </a:rPr>
              <a:t> and assigns the result to variable </a:t>
            </a:r>
            <a:r>
              <a:rPr lang="en-US" sz="2000" kern="1200" dirty="0">
                <a:solidFill>
                  <a:srgbClr val="000000"/>
                </a:solidFill>
                <a:latin typeface="Consolas" panose="020B0609020204030204" pitchFamily="49" charset="0"/>
              </a:rPr>
              <a:t>sum</a:t>
            </a:r>
            <a:r>
              <a:rPr lang="en-US" sz="2000" kern="1200" dirty="0">
                <a:solidFill>
                  <a:srgbClr val="000000"/>
                </a:solidFill>
                <a:latin typeface="Arial (Body)"/>
              </a:rPr>
              <a:t> using the assignment operator =.</a:t>
            </a:r>
          </a:p>
          <a:p>
            <a:pPr lvl="0">
              <a:spcBef>
                <a:spcPts val="1000"/>
              </a:spcBef>
              <a:tabLst/>
              <a:defRPr/>
            </a:pPr>
            <a:r>
              <a:rPr lang="en-US" sz="2000" kern="1200" dirty="0">
                <a:solidFill>
                  <a:srgbClr val="000000"/>
                </a:solidFill>
                <a:latin typeface="Arial (Body)"/>
              </a:rPr>
              <a:t>The statement is read as, </a:t>
            </a:r>
            <a:r>
              <a:rPr lang="en-US" sz="2000" kern="1200" dirty="0">
                <a:solidFill>
                  <a:srgbClr val="000000"/>
                </a:solidFill>
                <a:latin typeface="+mn-lt"/>
              </a:rPr>
              <a:t>“</a:t>
            </a:r>
            <a:r>
              <a:rPr lang="en-US" sz="2000" kern="1200" dirty="0">
                <a:solidFill>
                  <a:srgbClr val="000000"/>
                </a:solidFill>
                <a:latin typeface="Consolas" panose="020B0609020204030204" pitchFamily="49" charset="0"/>
              </a:rPr>
              <a:t>sum </a:t>
            </a:r>
            <a:r>
              <a:rPr lang="en-US" sz="2000" b="1" kern="1200" dirty="0">
                <a:solidFill>
                  <a:srgbClr val="000000"/>
                </a:solidFill>
              </a:rPr>
              <a:t>gets</a:t>
            </a:r>
            <a:r>
              <a:rPr lang="en-US" sz="2000" b="1" kern="1200" dirty="0">
                <a:solidFill>
                  <a:srgbClr val="000000"/>
                </a:solidFill>
                <a:latin typeface="Arial (Body)"/>
              </a:rPr>
              <a:t> </a:t>
            </a:r>
            <a:r>
              <a:rPr lang="en-US" sz="2000" kern="1200" dirty="0">
                <a:solidFill>
                  <a:srgbClr val="000000"/>
                </a:solidFill>
                <a:latin typeface="Arial (Body)"/>
              </a:rPr>
              <a:t>the value of </a:t>
            </a:r>
            <a:r>
              <a:rPr lang="en-US" sz="2000" kern="1200" dirty="0">
                <a:solidFill>
                  <a:srgbClr val="000000"/>
                </a:solidFill>
                <a:latin typeface="Consolas" panose="020B0609020204030204" pitchFamily="49" charset="0"/>
              </a:rPr>
              <a:t>integer1 + integer2.</a:t>
            </a:r>
            <a:r>
              <a:rPr lang="en-US" sz="2000" kern="1200" dirty="0">
                <a:solidFill>
                  <a:srgbClr val="000000"/>
                </a:solidFill>
                <a:latin typeface="+mn-lt"/>
              </a:rPr>
              <a:t>”</a:t>
            </a:r>
            <a:r>
              <a:rPr lang="en-US" sz="2000" kern="1200" dirty="0">
                <a:solidFill>
                  <a:srgbClr val="000000"/>
                </a:solidFill>
                <a:latin typeface="Consolas" panose="020B0609020204030204" pitchFamily="49" charset="0"/>
              </a:rPr>
              <a:t> </a:t>
            </a:r>
            <a:r>
              <a:rPr lang="en-US" sz="2000" kern="1200" dirty="0">
                <a:solidFill>
                  <a:srgbClr val="000000"/>
                </a:solidFill>
                <a:latin typeface="Arial (Body)"/>
              </a:rPr>
              <a:t>Most calculations are performed in assignments.</a:t>
            </a:r>
          </a:p>
          <a:p>
            <a:pPr lvl="0">
              <a:spcBef>
                <a:spcPts val="1000"/>
              </a:spcBef>
              <a:tabLst/>
              <a:defRPr/>
            </a:pPr>
            <a:r>
              <a:rPr lang="en-US" sz="2000" kern="1200" dirty="0">
                <a:solidFill>
                  <a:srgbClr val="000000"/>
                </a:solidFill>
                <a:latin typeface="Arial (Body)"/>
              </a:rPr>
              <a:t>The </a:t>
            </a:r>
            <a:r>
              <a:rPr lang="en-US" sz="2000" kern="1200" dirty="0">
                <a:solidFill>
                  <a:srgbClr val="000000"/>
                </a:solidFill>
                <a:latin typeface="Consolas" panose="020B0609020204030204" pitchFamily="49" charset="0"/>
              </a:rPr>
              <a:t>=</a:t>
            </a:r>
            <a:r>
              <a:rPr lang="en-US" sz="2000" kern="1200" dirty="0">
                <a:solidFill>
                  <a:srgbClr val="000000"/>
                </a:solidFill>
                <a:latin typeface="Arial (Body)"/>
              </a:rPr>
              <a:t> operator and the </a:t>
            </a:r>
            <a:r>
              <a:rPr lang="en-US" sz="2000" kern="1200" dirty="0">
                <a:solidFill>
                  <a:srgbClr val="000000"/>
                </a:solidFill>
                <a:latin typeface="Consolas" panose="020B0609020204030204" pitchFamily="49" charset="0"/>
              </a:rPr>
              <a:t>+</a:t>
            </a:r>
            <a:r>
              <a:rPr lang="en-US" sz="2000" kern="1200" dirty="0">
                <a:solidFill>
                  <a:srgbClr val="000000"/>
                </a:solidFill>
                <a:latin typeface="Arial (Body)"/>
              </a:rPr>
              <a:t> operator are called binary operators because each has two </a:t>
            </a:r>
            <a:r>
              <a:rPr lang="en-US" sz="2000" b="1" kern="1200" dirty="0">
                <a:solidFill>
                  <a:srgbClr val="000000"/>
                </a:solidFill>
                <a:latin typeface="+mn-lt"/>
              </a:rPr>
              <a:t>operands</a:t>
            </a:r>
            <a:r>
              <a:rPr lang="en-US" sz="2000" kern="1200" dirty="0" smtClean="0">
                <a:solidFill>
                  <a:srgbClr val="000000"/>
                </a:solidFill>
                <a:latin typeface="Consolas" panose="020B0609020204030204" pitchFamily="49" charset="0"/>
              </a:rPr>
              <a:t>.</a:t>
            </a:r>
            <a:endParaRPr lang="en-US" sz="2000" kern="1200" dirty="0">
              <a:solidFill>
                <a:srgbClr val="000000"/>
              </a:solidFill>
              <a:latin typeface="Consolas" panose="020B0609020204030204" pitchFamily="49" charset="0"/>
            </a:endParaRPr>
          </a:p>
          <a:p>
            <a:pPr lvl="0">
              <a:spcBef>
                <a:spcPts val="1000"/>
              </a:spcBef>
              <a:tabLst/>
              <a:defRPr/>
            </a:pPr>
            <a:r>
              <a:rPr lang="en-US" sz="2000" kern="1200" dirty="0">
                <a:solidFill>
                  <a:srgbClr val="000000"/>
                </a:solidFill>
                <a:latin typeface="Arial (Body)"/>
              </a:rPr>
              <a:t>The </a:t>
            </a:r>
            <a:r>
              <a:rPr lang="en-US" sz="2000" kern="1200" dirty="0">
                <a:solidFill>
                  <a:srgbClr val="000000"/>
                </a:solidFill>
                <a:latin typeface="Consolas" panose="020B0609020204030204" pitchFamily="49" charset="0"/>
              </a:rPr>
              <a:t>+</a:t>
            </a:r>
            <a:r>
              <a:rPr lang="en-US" sz="2000" kern="1200" dirty="0">
                <a:solidFill>
                  <a:srgbClr val="000000"/>
                </a:solidFill>
                <a:latin typeface="Arial (Body)"/>
              </a:rPr>
              <a:t> operator’s two operands are </a:t>
            </a:r>
            <a:r>
              <a:rPr lang="en-US" sz="2000" kern="1200" dirty="0">
                <a:solidFill>
                  <a:srgbClr val="000000"/>
                </a:solidFill>
                <a:latin typeface="Consolas" panose="020B0609020204030204" pitchFamily="49" charset="0"/>
              </a:rPr>
              <a:t>integer1</a:t>
            </a:r>
            <a:r>
              <a:rPr lang="en-US" sz="2000" kern="1200" dirty="0">
                <a:solidFill>
                  <a:srgbClr val="000000"/>
                </a:solidFill>
                <a:latin typeface="Arial (Body)"/>
              </a:rPr>
              <a:t> and </a:t>
            </a:r>
            <a:r>
              <a:rPr lang="en-US" sz="2000" kern="1200" dirty="0">
                <a:solidFill>
                  <a:srgbClr val="000000"/>
                </a:solidFill>
                <a:latin typeface="Consolas" panose="020B0609020204030204" pitchFamily="49" charset="0"/>
              </a:rPr>
              <a:t>integer2.</a:t>
            </a:r>
          </a:p>
          <a:p>
            <a:pPr lvl="0">
              <a:spcBef>
                <a:spcPts val="1000"/>
              </a:spcBef>
              <a:tabLst/>
              <a:defRPr/>
            </a:pPr>
            <a:r>
              <a:rPr lang="en-US" sz="2000" kern="1200" dirty="0">
                <a:solidFill>
                  <a:srgbClr val="000000"/>
                </a:solidFill>
                <a:latin typeface="Arial (Body)"/>
              </a:rPr>
              <a:t>The </a:t>
            </a:r>
            <a:r>
              <a:rPr lang="en-US" sz="2000" kern="1200" dirty="0">
                <a:solidFill>
                  <a:srgbClr val="000000"/>
                </a:solidFill>
                <a:latin typeface="Consolas" panose="020B0609020204030204" pitchFamily="49" charset="0"/>
              </a:rPr>
              <a:t>=</a:t>
            </a:r>
            <a:r>
              <a:rPr lang="en-US" sz="2000" kern="1200" dirty="0">
                <a:solidFill>
                  <a:srgbClr val="000000"/>
                </a:solidFill>
                <a:latin typeface="Arial (Body)"/>
              </a:rPr>
              <a:t> operator’s two operands are </a:t>
            </a:r>
            <a:r>
              <a:rPr lang="en-US" sz="2000" kern="1200" dirty="0">
                <a:solidFill>
                  <a:srgbClr val="000000"/>
                </a:solidFill>
                <a:latin typeface="Consolas" panose="020B0609020204030204" pitchFamily="49" charset="0"/>
              </a:rPr>
              <a:t>sum</a:t>
            </a:r>
            <a:r>
              <a:rPr lang="en-US" sz="2000" kern="1200" dirty="0">
                <a:solidFill>
                  <a:srgbClr val="000000"/>
                </a:solidFill>
                <a:latin typeface="Arial (Body)"/>
              </a:rPr>
              <a:t> and the value of the expression </a:t>
            </a:r>
            <a:r>
              <a:rPr lang="en-US" sz="2000" kern="1200" dirty="0">
                <a:solidFill>
                  <a:srgbClr val="000000"/>
                </a:solidFill>
                <a:latin typeface="Consolas" panose="020B0609020204030204" pitchFamily="49" charset="0"/>
              </a:rPr>
              <a:t>integer1 + integer2</a:t>
            </a:r>
            <a:r>
              <a:rPr lang="en-US" sz="2000" kern="1200" dirty="0" smtClean="0">
                <a:solidFill>
                  <a:srgbClr val="000000"/>
                </a:solidFill>
                <a:latin typeface="Consolas" panose="020B0609020204030204" pitchFamily="49" charset="0"/>
              </a:rPr>
              <a:t>.</a:t>
            </a:r>
            <a:endParaRPr lang="en-US" sz="2000" kern="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07872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smtClean="0">
                <a:solidFill>
                  <a:schemeClr val="tx2"/>
                </a:solidFill>
                <a:latin typeface="Times New Roman" panose="02020603050405020304" pitchFamily="18" charset="0"/>
                <a:cs typeface="Times New Roman" panose="02020603050405020304" pitchFamily="18" charset="0"/>
              </a:rPr>
              <a:t>2.2 A </a:t>
            </a:r>
            <a:r>
              <a:rPr lang="en-US" dirty="0">
                <a:solidFill>
                  <a:schemeClr val="tx2"/>
                </a:solidFill>
                <a:latin typeface="Times New Roman" panose="02020603050405020304" pitchFamily="18" charset="0"/>
                <a:cs typeface="Times New Roman" panose="02020603050405020304" pitchFamily="18" charset="0"/>
              </a:rPr>
              <a:t>Simple C Program: </a:t>
            </a:r>
            <a:r>
              <a:rPr lang="en-US" dirty="0" smtClean="0">
                <a:solidFill>
                  <a:schemeClr val="tx2"/>
                </a:solidFill>
                <a:latin typeface="Times New Roman" panose="02020603050405020304" pitchFamily="18" charset="0"/>
                <a:cs typeface="Times New Roman" panose="02020603050405020304" pitchFamily="18" charset="0"/>
              </a:rPr>
              <a:t>Printing </a:t>
            </a:r>
            <a:r>
              <a:rPr lang="en-US" dirty="0">
                <a:solidFill>
                  <a:schemeClr val="tx2"/>
                </a:solidFill>
                <a:latin typeface="Times New Roman" panose="02020603050405020304" pitchFamily="18" charset="0"/>
                <a:cs typeface="Times New Roman" panose="02020603050405020304" pitchFamily="18" charset="0"/>
              </a:rPr>
              <a:t>a Line of </a:t>
            </a:r>
            <a:r>
              <a:rPr lang="en-US" dirty="0" smtClean="0">
                <a:solidFill>
                  <a:schemeClr val="tx2"/>
                </a:solidFill>
                <a:latin typeface="Times New Roman" panose="02020603050405020304" pitchFamily="18" charset="0"/>
                <a:cs typeface="Times New Roman" panose="02020603050405020304" pitchFamily="18" charset="0"/>
              </a:rPr>
              <a:t>Text </a:t>
            </a:r>
            <a:r>
              <a:rPr lang="en-US" sz="2000" b="0" dirty="0" smtClean="0">
                <a:solidFill>
                  <a:schemeClr val="tx2"/>
                </a:solidFill>
                <a:latin typeface="Times New Roman" panose="02020603050405020304" pitchFamily="18" charset="0"/>
                <a:cs typeface="Times New Roman" panose="02020603050405020304" pitchFamily="18" charset="0"/>
              </a:rPr>
              <a:t>(1 of 17)</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We begin by considering a simple C program.</a:t>
            </a:r>
          </a:p>
          <a:p>
            <a:pPr eaLnBrk="1" hangingPunct="1"/>
            <a:r>
              <a:rPr lang="en-US" altLang="en-US" sz="2400" dirty="0">
                <a:solidFill>
                  <a:srgbClr val="000000"/>
                </a:solidFill>
                <a:latin typeface="+mn-lt"/>
              </a:rPr>
              <a:t>Our first example prints a line of text </a:t>
            </a:r>
            <a:r>
              <a:rPr lang="en-US" altLang="en-US" sz="2400" dirty="0" smtClean="0">
                <a:solidFill>
                  <a:srgbClr val="000000"/>
                </a:solidFill>
                <a:latin typeface="+mn-lt"/>
              </a:rPr>
              <a:t>(Figure</a:t>
            </a:r>
            <a:r>
              <a:rPr lang="en-US" altLang="en-US" sz="2400" dirty="0">
                <a:solidFill>
                  <a:srgbClr val="000000"/>
                </a:solidFill>
                <a:latin typeface="+mn-lt"/>
              </a:rPr>
              <a:t> 2.1</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41328278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Good Programming Practice 2.9</a:t>
            </a:r>
          </a:p>
        </p:txBody>
      </p:sp>
      <p:sp>
        <p:nvSpPr>
          <p:cNvPr id="5" name="Text Placeholder 4"/>
          <p:cNvSpPr>
            <a:spLocks noGrp="1"/>
          </p:cNvSpPr>
          <p:nvPr>
            <p:ph type="body" idx="1"/>
          </p:nvPr>
        </p:nvSpPr>
        <p:spPr/>
        <p:txBody>
          <a:bodyPr/>
          <a:lstStyle/>
          <a:p>
            <a:pPr marL="0" indent="0">
              <a:buNone/>
            </a:pPr>
            <a:r>
              <a:rPr lang="en-US" sz="2400" dirty="0">
                <a:latin typeface="+mn-lt"/>
              </a:rPr>
              <a:t>Place spaces on either side of a binary operator. This makes the operator stand out and makes the program more readable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258282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Common Programming Error 2.3</a:t>
            </a:r>
          </a:p>
        </p:txBody>
      </p:sp>
      <p:sp>
        <p:nvSpPr>
          <p:cNvPr id="7" name="Text Placeholder 6"/>
          <p:cNvSpPr>
            <a:spLocks noGrp="1"/>
          </p:cNvSpPr>
          <p:nvPr>
            <p:ph type="body" idx="1"/>
          </p:nvPr>
        </p:nvSpPr>
        <p:spPr/>
        <p:txBody>
          <a:bodyPr/>
          <a:lstStyle/>
          <a:p>
            <a:pPr marL="0" indent="0">
              <a:buNone/>
            </a:pPr>
            <a:r>
              <a:rPr lang="en-US" sz="2400" dirty="0">
                <a:latin typeface="+mn-lt"/>
              </a:rPr>
              <a:t>A calculation in an assignment statement must be on the right side of the = operator. It’s a compilation error to place a calculation on the left side of an assignment operator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141324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 </a:t>
            </a:r>
            <a:r>
              <a:rPr lang="en-US" sz="2000" b="0" kern="1200" dirty="0" smtClean="0">
                <a:latin typeface="Times New Roman" panose="02020603050405020304" pitchFamily="18" charset="0"/>
                <a:ea typeface="+mj-ea"/>
                <a:cs typeface="+mj-cs"/>
              </a:rPr>
              <a:t>(12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86394"/>
          </a:xfrm>
        </p:spPr>
        <p:txBody>
          <a:bodyPr wrap="square" lIns="91425" tIns="91425" rIns="91425" bIns="91425">
            <a:spAutoFit/>
          </a:bodyPr>
          <a:lstStyle/>
          <a:p>
            <a:pPr marL="0" lvl="0" indent="0">
              <a:lnSpc>
                <a:spcPct val="80000"/>
              </a:lnSpc>
              <a:spcBef>
                <a:spcPct val="20000"/>
              </a:spcBef>
              <a:buNone/>
              <a:tabLst/>
              <a:defRPr/>
            </a:pPr>
            <a:r>
              <a:rPr lang="en-US" sz="2200" b="1" kern="1200" dirty="0">
                <a:solidFill>
                  <a:srgbClr val="000000"/>
                </a:solidFill>
                <a:latin typeface="Arial (Body)"/>
                <a:ea typeface="+mn-ea"/>
                <a:cs typeface="+mn-cs"/>
              </a:rPr>
              <a:t>Printing with a Format Control String</a:t>
            </a:r>
          </a:p>
          <a:p>
            <a:pPr marL="255600" lvl="1" indent="-255600">
              <a:spcBef>
                <a:spcPts val="1500"/>
              </a:spcBef>
              <a:buFont typeface="Arial" panose="020B0604020202020204" pitchFamily="34" charset="0"/>
              <a:buChar char="•"/>
              <a:defRPr/>
            </a:pPr>
            <a:r>
              <a:rPr lang="en-US" sz="2200" kern="1200" dirty="0" smtClean="0">
                <a:solidFill>
                  <a:srgbClr val="000000"/>
                </a:solidFill>
                <a:latin typeface="Arial (Body)"/>
                <a:ea typeface="+mn-ea"/>
                <a:cs typeface="+mn-cs"/>
              </a:rPr>
              <a:t> </a:t>
            </a:r>
          </a:p>
        </p:txBody>
      </p:sp>
      <p:pic>
        <p:nvPicPr>
          <p:cNvPr id="4" name="Picture 3" descr="The computer code reads as follows. print f left parenthesis double quote Sum is percent d back slash n double quote comma sum right parenthesis semicolon forward slash forward slash print su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814" y="2189217"/>
            <a:ext cx="6989710" cy="273392"/>
          </a:xfrm>
          <a:prstGeom prst="rect">
            <a:avLst/>
          </a:prstGeom>
        </p:spPr>
      </p:pic>
      <p:sp>
        <p:nvSpPr>
          <p:cNvPr id="5" name="Text Placeholder 4"/>
          <p:cNvSpPr>
            <a:spLocks noGrp="1"/>
          </p:cNvSpPr>
          <p:nvPr>
            <p:ph type="body" idx="2"/>
          </p:nvPr>
        </p:nvSpPr>
        <p:spPr>
          <a:xfrm>
            <a:off x="457199" y="2525487"/>
            <a:ext cx="8512629" cy="3788227"/>
          </a:xfrm>
        </p:spPr>
        <p:txBody>
          <a:bodyPr/>
          <a:lstStyle/>
          <a:p>
            <a:pPr marL="741600" lvl="1" indent="-284400">
              <a:buFont typeface="Arial" panose="020B0604020202020204" pitchFamily="34" charset="0"/>
              <a:buChar char="–"/>
              <a:defRPr/>
            </a:pPr>
            <a:r>
              <a:rPr lang="en-US" sz="2200" kern="1200" dirty="0">
                <a:solidFill>
                  <a:srgbClr val="000000"/>
                </a:solidFill>
                <a:latin typeface="Arial (Body)"/>
              </a:rPr>
              <a:t>calls function </a:t>
            </a:r>
            <a:r>
              <a:rPr lang="en-US" sz="2200" kern="1200" dirty="0">
                <a:solidFill>
                  <a:srgbClr val="000000"/>
                </a:solidFill>
                <a:latin typeface="Consolas" panose="020B0609020204030204" pitchFamily="49" charset="0"/>
              </a:rPr>
              <a:t>printf</a:t>
            </a:r>
            <a:r>
              <a:rPr lang="en-US" sz="2200" kern="1200" dirty="0">
                <a:solidFill>
                  <a:srgbClr val="000000"/>
                </a:solidFill>
                <a:latin typeface="Arial (Body)"/>
              </a:rPr>
              <a:t> to print the literal </a:t>
            </a:r>
            <a:r>
              <a:rPr lang="en-US" sz="2200" kern="1200" dirty="0">
                <a:solidFill>
                  <a:srgbClr val="000000"/>
                </a:solidFill>
                <a:latin typeface="Consolas" panose="020B0609020204030204" pitchFamily="49" charset="0"/>
              </a:rPr>
              <a:t>Sum</a:t>
            </a:r>
            <a:r>
              <a:rPr lang="en-US" sz="2200" kern="1200" dirty="0">
                <a:solidFill>
                  <a:srgbClr val="000000"/>
                </a:solidFill>
                <a:latin typeface="Arial (Body)"/>
              </a:rPr>
              <a:t> is followed by the numerical value of variable </a:t>
            </a:r>
            <a:r>
              <a:rPr lang="en-US" sz="2200" kern="1200" dirty="0">
                <a:solidFill>
                  <a:srgbClr val="000000"/>
                </a:solidFill>
                <a:latin typeface="Consolas" panose="020B0609020204030204" pitchFamily="49" charset="0"/>
              </a:rPr>
              <a:t>sum</a:t>
            </a:r>
            <a:r>
              <a:rPr lang="en-US" sz="2200" kern="1200" dirty="0">
                <a:solidFill>
                  <a:srgbClr val="000000"/>
                </a:solidFill>
                <a:latin typeface="Arial (Body)"/>
              </a:rPr>
              <a:t> on the screen.</a:t>
            </a:r>
          </a:p>
          <a:p>
            <a:pPr marL="741600" lvl="1" indent="-284400">
              <a:buFont typeface="Arial" panose="020B0604020202020204" pitchFamily="34" charset="0"/>
              <a:buChar char="–"/>
              <a:defRPr/>
            </a:pPr>
            <a:r>
              <a:rPr lang="en-US" sz="2200" kern="1200" dirty="0">
                <a:solidFill>
                  <a:srgbClr val="000000"/>
                </a:solidFill>
                <a:latin typeface="Arial (Body)"/>
              </a:rPr>
              <a:t>This </a:t>
            </a:r>
            <a:r>
              <a:rPr lang="en-US" sz="2200" kern="1200" dirty="0">
                <a:solidFill>
                  <a:srgbClr val="000000"/>
                </a:solidFill>
                <a:latin typeface="Consolas" panose="020B0609020204030204" pitchFamily="49" charset="0"/>
              </a:rPr>
              <a:t>printf</a:t>
            </a:r>
            <a:r>
              <a:rPr lang="en-US" sz="2200" kern="1200" dirty="0">
                <a:solidFill>
                  <a:srgbClr val="000000"/>
                </a:solidFill>
                <a:latin typeface="Arial (Body)"/>
              </a:rPr>
              <a:t> has two arguments, </a:t>
            </a:r>
            <a:r>
              <a:rPr lang="en-US" sz="2200" kern="1200" dirty="0">
                <a:solidFill>
                  <a:srgbClr val="000000"/>
                </a:solidFill>
                <a:latin typeface="Consolas" panose="020B0609020204030204" pitchFamily="49" charset="0"/>
              </a:rPr>
              <a:t>"Sum is %d\n" </a:t>
            </a:r>
            <a:r>
              <a:rPr lang="en-US" sz="2200" kern="1200" dirty="0">
                <a:solidFill>
                  <a:srgbClr val="000000"/>
                </a:solidFill>
                <a:latin typeface="Arial (Body)"/>
              </a:rPr>
              <a:t>and sum.</a:t>
            </a:r>
          </a:p>
          <a:p>
            <a:pPr marL="741600" lvl="1" indent="-284400">
              <a:buFont typeface="Arial" panose="020B0604020202020204" pitchFamily="34" charset="0"/>
              <a:buChar char="–"/>
              <a:defRPr/>
            </a:pPr>
            <a:r>
              <a:rPr lang="en-US" sz="2200" kern="1200" dirty="0">
                <a:solidFill>
                  <a:srgbClr val="000000"/>
                </a:solidFill>
                <a:latin typeface="Arial (Body)"/>
              </a:rPr>
              <a:t>The first argument is the format control string.</a:t>
            </a:r>
          </a:p>
          <a:p>
            <a:pPr marL="741600" lvl="1" indent="-284400">
              <a:buFont typeface="Arial" panose="020B0604020202020204" pitchFamily="34" charset="0"/>
              <a:buChar char="–"/>
              <a:defRPr/>
            </a:pPr>
            <a:r>
              <a:rPr lang="en-US" sz="2200" kern="1200" dirty="0">
                <a:solidFill>
                  <a:srgbClr val="000000"/>
                </a:solidFill>
                <a:latin typeface="Arial (Body)"/>
              </a:rPr>
              <a:t>It contains some literal characters to be displayed, and it contains the conversion specifier </a:t>
            </a:r>
            <a:r>
              <a:rPr lang="en-US" sz="2200" kern="1200" dirty="0">
                <a:solidFill>
                  <a:srgbClr val="000000"/>
                </a:solidFill>
                <a:latin typeface="Consolas" panose="020B0609020204030204" pitchFamily="49" charset="0"/>
              </a:rPr>
              <a:t>%d</a:t>
            </a:r>
            <a:r>
              <a:rPr lang="en-US" sz="2200" kern="1200" dirty="0">
                <a:solidFill>
                  <a:srgbClr val="000000"/>
                </a:solidFill>
                <a:latin typeface="Arial (Body)"/>
              </a:rPr>
              <a:t> indicating that an integer will be printed.</a:t>
            </a:r>
          </a:p>
          <a:p>
            <a:pPr marL="741600" lvl="1" indent="-284400">
              <a:buFont typeface="Arial" panose="020B0604020202020204" pitchFamily="34" charset="0"/>
              <a:buChar char="–"/>
              <a:defRPr/>
            </a:pPr>
            <a:r>
              <a:rPr lang="en-US" sz="2200" kern="1200" dirty="0">
                <a:solidFill>
                  <a:srgbClr val="000000"/>
                </a:solidFill>
                <a:latin typeface="Arial (Body)"/>
              </a:rPr>
              <a:t>The second argument specifies the value to be printed.</a:t>
            </a:r>
          </a:p>
          <a:p>
            <a:pPr marL="741600" lvl="1" indent="-284400">
              <a:buFont typeface="Arial" panose="020B0604020202020204" pitchFamily="34" charset="0"/>
              <a:buChar char="–"/>
              <a:defRPr/>
            </a:pPr>
            <a:r>
              <a:rPr lang="en-US" sz="2200" kern="1200" dirty="0">
                <a:solidFill>
                  <a:srgbClr val="000000"/>
                </a:solidFill>
                <a:latin typeface="Arial (Body)"/>
              </a:rPr>
              <a:t>Notice that the conversion specifier for an integer is the same in both </a:t>
            </a:r>
            <a:r>
              <a:rPr lang="en-US" sz="2200" kern="1200" dirty="0">
                <a:solidFill>
                  <a:srgbClr val="000000"/>
                </a:solidFill>
                <a:latin typeface="Consolas" panose="020B0609020204030204" pitchFamily="49" charset="0"/>
              </a:rPr>
              <a:t>printf</a:t>
            </a:r>
            <a:r>
              <a:rPr lang="en-US" sz="2200" kern="1200" dirty="0">
                <a:solidFill>
                  <a:srgbClr val="000000"/>
                </a:solidFill>
                <a:latin typeface="Arial (Body)"/>
              </a:rPr>
              <a:t> and </a:t>
            </a:r>
            <a:r>
              <a:rPr lang="en-US" sz="2200" kern="1200" dirty="0">
                <a:solidFill>
                  <a:srgbClr val="000000"/>
                </a:solidFill>
                <a:latin typeface="Consolas" panose="020B0609020204030204" pitchFamily="49" charset="0"/>
              </a:rPr>
              <a:t>scanf.</a:t>
            </a:r>
            <a:endParaRPr lang="en-US" dirty="0"/>
          </a:p>
        </p:txBody>
      </p:sp>
    </p:spTree>
    <p:extLst>
      <p:ext uri="{BB962C8B-B14F-4D97-AF65-F5344CB8AC3E}">
        <p14:creationId xmlns:p14="http://schemas.microsoft.com/office/powerpoint/2010/main" val="3556731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2.3 Another Simple C Program: Adding Two Integers </a:t>
            </a:r>
            <a:r>
              <a:rPr lang="en-US" sz="2000" b="0" kern="1200" dirty="0" smtClean="0">
                <a:latin typeface="Times New Roman" panose="02020603050405020304" pitchFamily="18" charset="0"/>
                <a:ea typeface="+mj-ea"/>
                <a:cs typeface="+mj-cs"/>
              </a:rPr>
              <a:t>(13 of 13)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7401"/>
          </a:xfrm>
        </p:spPr>
        <p:txBody>
          <a:bodyPr wrap="square" lIns="91425" tIns="91425" rIns="91425" bIns="91425">
            <a:spAutoFit/>
          </a:bodyPr>
          <a:lstStyle/>
          <a:p>
            <a:pPr marL="0" lvl="0" indent="0">
              <a:lnSpc>
                <a:spcPct val="80000"/>
              </a:lnSpc>
              <a:spcBef>
                <a:spcPct val="20000"/>
              </a:spcBef>
              <a:buNone/>
              <a:tabLst/>
              <a:defRPr/>
            </a:pPr>
            <a:r>
              <a:rPr lang="en-US" sz="2400" b="1" kern="1200" dirty="0">
                <a:solidFill>
                  <a:srgbClr val="000000"/>
                </a:solidFill>
                <a:latin typeface="Arial (Body)"/>
                <a:ea typeface="+mn-ea"/>
                <a:cs typeface="+mn-cs"/>
              </a:rPr>
              <a:t>Calculations in </a:t>
            </a:r>
            <a:r>
              <a:rPr lang="en-US" sz="2400" b="1" kern="1200" dirty="0">
                <a:solidFill>
                  <a:srgbClr val="000000"/>
                </a:solidFill>
                <a:latin typeface="Consolas" panose="020B0609020204030204" pitchFamily="49" charset="0"/>
                <a:ea typeface="+mn-ea"/>
                <a:cs typeface="Consolas" panose="020B0609020204030204" pitchFamily="49" charset="0"/>
              </a:rPr>
              <a:t>printf</a:t>
            </a:r>
            <a:r>
              <a:rPr lang="en-US" sz="2400" b="1" kern="1200" dirty="0">
                <a:solidFill>
                  <a:srgbClr val="000000"/>
                </a:solidFill>
                <a:latin typeface="Arial (Body)"/>
                <a:ea typeface="+mn-ea"/>
                <a:cs typeface="+mn-cs"/>
              </a:rPr>
              <a:t> Statements</a:t>
            </a:r>
          </a:p>
          <a:p>
            <a:pPr lvl="0">
              <a:tabLst/>
              <a:defRPr/>
            </a:pPr>
            <a:r>
              <a:rPr lang="en-US" sz="2400" kern="1200" dirty="0">
                <a:solidFill>
                  <a:srgbClr val="000000"/>
                </a:solidFill>
                <a:latin typeface="Arial (Body)"/>
                <a:ea typeface="+mn-ea"/>
                <a:cs typeface="+mn-cs"/>
              </a:rPr>
              <a:t>We could have combined the previous two statements into the statement</a:t>
            </a:r>
          </a:p>
          <a:p>
            <a:pPr marL="741600" lvl="0" indent="-284400">
              <a:spcBef>
                <a:spcPts val="600"/>
              </a:spcBef>
              <a:buFontTx/>
              <a:buChar char="–"/>
              <a:tabLst/>
              <a:defRPr/>
            </a:pPr>
            <a:r>
              <a:rPr lang="en-US" sz="2400" kern="1200" dirty="0" smtClean="0">
                <a:solidFill>
                  <a:srgbClr val="000000"/>
                </a:solidFill>
                <a:latin typeface="Arial (Body)"/>
                <a:ea typeface="+mn-ea"/>
                <a:cs typeface="+mn-cs"/>
              </a:rPr>
              <a:t> </a:t>
            </a:r>
          </a:p>
        </p:txBody>
      </p:sp>
      <p:pic>
        <p:nvPicPr>
          <p:cNvPr id="4" name="Picture 3" descr="The computer code reads as follows. print f left parenthesis double quotes Sum is percent d back slash n double quotes comma integer 1 plus integer 2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898" y="3064192"/>
            <a:ext cx="7201505" cy="264908"/>
          </a:xfrm>
          <a:prstGeom prst="rect">
            <a:avLst/>
          </a:prstGeom>
        </p:spPr>
      </p:pic>
      <p:sp>
        <p:nvSpPr>
          <p:cNvPr id="5" name="Text Placeholder 4"/>
          <p:cNvSpPr>
            <a:spLocks noGrp="1"/>
          </p:cNvSpPr>
          <p:nvPr>
            <p:ph type="body" idx="2"/>
          </p:nvPr>
        </p:nvSpPr>
        <p:spPr>
          <a:xfrm>
            <a:off x="457200" y="3483432"/>
            <a:ext cx="8229600" cy="830692"/>
          </a:xfrm>
        </p:spPr>
        <p:txBody>
          <a:bodyPr/>
          <a:lstStyle/>
          <a:p>
            <a:pPr lvl="0"/>
            <a:r>
              <a:rPr lang="en-US" sz="2400" kern="1200" dirty="0">
                <a:solidFill>
                  <a:srgbClr val="000000"/>
                </a:solidFill>
                <a:latin typeface="Arial (Body)"/>
              </a:rPr>
              <a:t>The right brace, </a:t>
            </a:r>
            <a:r>
              <a:rPr lang="en-US" sz="2400" kern="1200" dirty="0">
                <a:solidFill>
                  <a:srgbClr val="000000"/>
                </a:solidFill>
                <a:latin typeface="Consolas" panose="020B0609020204030204" pitchFamily="49" charset="0"/>
              </a:rPr>
              <a:t>}</a:t>
            </a:r>
            <a:r>
              <a:rPr lang="en-US" sz="2400" kern="1200" dirty="0">
                <a:solidFill>
                  <a:srgbClr val="000000"/>
                </a:solidFill>
                <a:latin typeface="Arial (Body)"/>
              </a:rPr>
              <a:t>, at line </a:t>
            </a:r>
            <a:r>
              <a:rPr lang="en-US" sz="2400" kern="1200" dirty="0">
                <a:solidFill>
                  <a:srgbClr val="000000"/>
                </a:solidFill>
                <a:latin typeface="+mn-lt"/>
              </a:rPr>
              <a:t>21 </a:t>
            </a:r>
            <a:r>
              <a:rPr lang="en-US" sz="2400" kern="1200" dirty="0">
                <a:solidFill>
                  <a:srgbClr val="000000"/>
                </a:solidFill>
                <a:latin typeface="Arial (Body)"/>
              </a:rPr>
              <a:t>indicates that the end of function </a:t>
            </a:r>
            <a:r>
              <a:rPr lang="en-US" sz="2400" kern="1200" dirty="0">
                <a:solidFill>
                  <a:srgbClr val="000000"/>
                </a:solidFill>
                <a:latin typeface="Consolas" panose="020B0609020204030204" pitchFamily="49" charset="0"/>
              </a:rPr>
              <a:t>main</a:t>
            </a:r>
            <a:r>
              <a:rPr lang="en-US" sz="2400" kern="1200" dirty="0">
                <a:solidFill>
                  <a:srgbClr val="000000"/>
                </a:solidFill>
                <a:latin typeface="Arial (Body)"/>
              </a:rPr>
              <a:t> has been reached</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1398032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Programming Error </a:t>
            </a:r>
            <a:r>
              <a:rPr lang="en-US" dirty="0" smtClean="0"/>
              <a:t>2.4</a:t>
            </a:r>
            <a:endParaRPr lang="en-US" dirty="0"/>
          </a:p>
        </p:txBody>
      </p:sp>
      <p:sp>
        <p:nvSpPr>
          <p:cNvPr id="5" name="Text Placeholder 4"/>
          <p:cNvSpPr>
            <a:spLocks noGrp="1"/>
          </p:cNvSpPr>
          <p:nvPr>
            <p:ph type="body" idx="1"/>
          </p:nvPr>
        </p:nvSpPr>
        <p:spPr/>
        <p:txBody>
          <a:bodyPr/>
          <a:lstStyle/>
          <a:p>
            <a:pPr marL="0" indent="0">
              <a:buNone/>
            </a:pPr>
            <a:r>
              <a:rPr lang="en-US" sz="2400" dirty="0">
                <a:latin typeface="+mn-lt"/>
              </a:rPr>
              <a:t>Forgetting to precede a variable in a scanf statement with an ampersand (</a:t>
            </a:r>
            <a:r>
              <a:rPr lang="en-US" sz="2400" dirty="0">
                <a:latin typeface="Consolas" panose="020B0609020204030204" pitchFamily="49" charset="0"/>
              </a:rPr>
              <a:t>&amp;</a:t>
            </a:r>
            <a:r>
              <a:rPr lang="en-US" sz="2400" dirty="0">
                <a:latin typeface="+mn-lt"/>
              </a:rPr>
              <a:t>) when that variable should, in fact, be preceded by an ampersand results in an execution-time error. On many systems, this causes a “segmentation fault” or “access violation.” Such an error occurs when a user’s program attempts to access a part of the computer’s memory to which it does not have access privileges. The precise cause of this error will be explained in Chapter 7</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722979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Programming Error </a:t>
            </a:r>
            <a:r>
              <a:rPr lang="en-US" dirty="0" smtClean="0"/>
              <a:t>2.5</a:t>
            </a:r>
            <a:endParaRPr lang="en-US" dirty="0"/>
          </a:p>
        </p:txBody>
      </p:sp>
      <p:sp>
        <p:nvSpPr>
          <p:cNvPr id="5" name="Text Placeholder 4"/>
          <p:cNvSpPr>
            <a:spLocks noGrp="1"/>
          </p:cNvSpPr>
          <p:nvPr>
            <p:ph type="body" idx="1"/>
          </p:nvPr>
        </p:nvSpPr>
        <p:spPr/>
        <p:txBody>
          <a:bodyPr/>
          <a:lstStyle/>
          <a:p>
            <a:pPr marL="0" indent="0">
              <a:buNone/>
            </a:pPr>
            <a:r>
              <a:rPr lang="en-US" sz="2400" dirty="0">
                <a:latin typeface="+mn-lt"/>
              </a:rPr>
              <a:t>Preceding a variable included in a </a:t>
            </a:r>
            <a:r>
              <a:rPr lang="en-US" sz="2400" dirty="0">
                <a:latin typeface="Consolas" panose="020B0609020204030204" pitchFamily="49" charset="0"/>
                <a:cs typeface="Consolas" panose="020B0609020204030204" pitchFamily="49" charset="0"/>
              </a:rPr>
              <a:t>printf</a:t>
            </a:r>
            <a:r>
              <a:rPr lang="en-US" sz="2400" dirty="0">
                <a:latin typeface="+mn-lt"/>
              </a:rPr>
              <a:t> statement with an ampersand when, in fact, that variable should not be preceded by an ampersand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97398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2.4 Memory Concepts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364720"/>
          </a:xfrm>
        </p:spPr>
        <p:txBody>
          <a:bodyPr wrap="square" lIns="91425" tIns="91425" rIns="91425" bIns="91425">
            <a:spAutoFit/>
          </a:bodyPr>
          <a:lstStyle/>
          <a:p>
            <a:pPr lvl="0">
              <a:spcBef>
                <a:spcPts val="1000"/>
              </a:spcBef>
              <a:tabLst/>
            </a:pPr>
            <a:r>
              <a:rPr lang="en-US" altLang="en-US" sz="2000" kern="1200" dirty="0">
                <a:solidFill>
                  <a:srgbClr val="000000"/>
                </a:solidFill>
                <a:latin typeface="Arial (Body)"/>
                <a:ea typeface="+mn-ea"/>
                <a:cs typeface="+mn-cs"/>
              </a:rPr>
              <a:t>Variable names such as </a:t>
            </a:r>
            <a:r>
              <a:rPr lang="en-US" altLang="en-US" sz="2000" kern="1200" dirty="0">
                <a:solidFill>
                  <a:srgbClr val="000000"/>
                </a:solidFill>
                <a:latin typeface="Consolas" panose="020B0609020204030204" pitchFamily="49" charset="0"/>
                <a:ea typeface="+mn-ea"/>
                <a:cs typeface="+mn-cs"/>
              </a:rPr>
              <a:t>integer1, integer2 </a:t>
            </a:r>
            <a:r>
              <a:rPr lang="en-US" altLang="en-US" sz="2000" kern="1200" dirty="0">
                <a:solidFill>
                  <a:srgbClr val="000000"/>
                </a:solidFill>
                <a:latin typeface="Arial (Body)"/>
                <a:ea typeface="+mn-ea"/>
                <a:cs typeface="+mn-cs"/>
              </a:rPr>
              <a:t>and </a:t>
            </a:r>
            <a:r>
              <a:rPr lang="en-US" altLang="en-US" sz="2000" kern="1200" dirty="0">
                <a:solidFill>
                  <a:srgbClr val="000000"/>
                </a:solidFill>
                <a:latin typeface="Consolas" panose="020B0609020204030204" pitchFamily="49" charset="0"/>
                <a:ea typeface="+mn-ea"/>
                <a:cs typeface="+mn-cs"/>
              </a:rPr>
              <a:t>sum</a:t>
            </a:r>
            <a:r>
              <a:rPr lang="en-US" altLang="en-US" sz="2000" kern="1200" dirty="0">
                <a:solidFill>
                  <a:srgbClr val="000000"/>
                </a:solidFill>
                <a:latin typeface="Arial (Body)"/>
                <a:ea typeface="+mn-ea"/>
                <a:cs typeface="+mn-cs"/>
              </a:rPr>
              <a:t> actually correspond to locations in the computer’s memory.</a:t>
            </a:r>
          </a:p>
          <a:p>
            <a:pPr lvl="0">
              <a:spcBef>
                <a:spcPts val="1000"/>
              </a:spcBef>
              <a:tabLst/>
            </a:pPr>
            <a:r>
              <a:rPr lang="en-US" altLang="en-US" sz="2000" kern="1200" dirty="0">
                <a:solidFill>
                  <a:srgbClr val="000000"/>
                </a:solidFill>
                <a:latin typeface="Arial (Body)"/>
                <a:ea typeface="+mn-ea"/>
                <a:cs typeface="+mn-cs"/>
              </a:rPr>
              <a:t>Every variable has a name, a </a:t>
            </a:r>
            <a:r>
              <a:rPr lang="en-US" altLang="en-US" sz="2000" b="1" kern="1200" dirty="0">
                <a:solidFill>
                  <a:srgbClr val="000000"/>
                </a:solidFill>
                <a:latin typeface="Arial (Body)"/>
                <a:ea typeface="+mn-ea"/>
                <a:cs typeface="+mn-cs"/>
              </a:rPr>
              <a:t>type</a:t>
            </a:r>
            <a:r>
              <a:rPr lang="en-US" altLang="en-US" sz="2000" kern="1200" dirty="0">
                <a:solidFill>
                  <a:srgbClr val="000000"/>
                </a:solidFill>
                <a:latin typeface="Arial (Body)"/>
                <a:ea typeface="+mn-ea"/>
                <a:cs typeface="+mn-cs"/>
              </a:rPr>
              <a:t> and a </a:t>
            </a:r>
            <a:r>
              <a:rPr lang="en-US" altLang="en-US" sz="2000" b="1" kern="1200" dirty="0" smtClean="0">
                <a:solidFill>
                  <a:srgbClr val="000000"/>
                </a:solidFill>
                <a:latin typeface="Arial (Body)"/>
                <a:ea typeface="+mn-ea"/>
                <a:cs typeface="+mn-cs"/>
              </a:rPr>
              <a:t>value.</a:t>
            </a:r>
            <a:endParaRPr lang="en-US" altLang="en-US" sz="2000" b="1" kern="1200" dirty="0">
              <a:solidFill>
                <a:srgbClr val="000000"/>
              </a:solidFill>
              <a:latin typeface="Arial (Body)"/>
              <a:ea typeface="+mn-ea"/>
              <a:cs typeface="+mn-cs"/>
            </a:endParaRPr>
          </a:p>
          <a:p>
            <a:pPr lvl="0">
              <a:spcBef>
                <a:spcPts val="1000"/>
              </a:spcBef>
              <a:tabLst/>
            </a:pPr>
            <a:r>
              <a:rPr lang="en-US" altLang="en-US" sz="2000" kern="1200" dirty="0">
                <a:solidFill>
                  <a:srgbClr val="000000"/>
                </a:solidFill>
                <a:latin typeface="Arial (Body)"/>
                <a:ea typeface="+mn-ea"/>
                <a:cs typeface="+mn-cs"/>
              </a:rPr>
              <a:t>In the addition program of </a:t>
            </a:r>
            <a:r>
              <a:rPr lang="en-US" altLang="en-US" sz="2000" kern="1200" dirty="0" smtClean="0">
                <a:solidFill>
                  <a:srgbClr val="000000"/>
                </a:solidFill>
                <a:latin typeface="Arial (Body)"/>
                <a:ea typeface="+mn-ea"/>
                <a:cs typeface="+mn-cs"/>
              </a:rPr>
              <a:t>Figure</a:t>
            </a:r>
            <a:r>
              <a:rPr lang="en-US" altLang="en-US" sz="2000" kern="1200" dirty="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2.5 (see slide 32-33), </a:t>
            </a:r>
            <a:r>
              <a:rPr lang="en-US" altLang="en-US" sz="2000" kern="1200" dirty="0">
                <a:solidFill>
                  <a:srgbClr val="000000"/>
                </a:solidFill>
                <a:latin typeface="Arial (Body)"/>
                <a:ea typeface="+mn-ea"/>
                <a:cs typeface="+mn-cs"/>
              </a:rPr>
              <a:t>when the </a:t>
            </a:r>
            <a:r>
              <a:rPr lang="en-US" altLang="en-US" sz="2000" kern="1200" dirty="0" smtClean="0">
                <a:solidFill>
                  <a:srgbClr val="000000"/>
                </a:solidFill>
                <a:latin typeface="Arial (Body)"/>
                <a:ea typeface="+mn-ea"/>
                <a:cs typeface="+mn-cs"/>
              </a:rPr>
              <a:t>statement</a:t>
            </a:r>
          </a:p>
          <a:p>
            <a:pPr marL="741600" indent="-284400">
              <a:spcBef>
                <a:spcPts val="600"/>
              </a:spcBef>
              <a:buFontTx/>
              <a:buChar char="–"/>
              <a:tabLst/>
            </a:pPr>
            <a:r>
              <a:rPr lang="en-US" altLang="en-US" sz="2000" kern="1200" dirty="0" smtClean="0">
                <a:solidFill>
                  <a:srgbClr val="000000"/>
                </a:solidFill>
                <a:latin typeface="Arial (Body)"/>
                <a:ea typeface="+mn-ea"/>
                <a:cs typeface="+mn-cs"/>
              </a:rPr>
              <a:t> </a:t>
            </a:r>
          </a:p>
        </p:txBody>
      </p:sp>
      <p:pic>
        <p:nvPicPr>
          <p:cNvPr id="4" name="Picture 3" descr="The computer code reads as follows. scan f left parenthesis double quotes percent d double quotes comma ampersand integer 1 right parenthesis semicolon forward slash forward slash read an integ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185" y="3571075"/>
            <a:ext cx="6783798" cy="254117"/>
          </a:xfrm>
          <a:prstGeom prst="rect">
            <a:avLst/>
          </a:prstGeom>
        </p:spPr>
      </p:pic>
      <p:sp>
        <p:nvSpPr>
          <p:cNvPr id="5" name="Text Placeholder 4"/>
          <p:cNvSpPr>
            <a:spLocks noGrp="1"/>
          </p:cNvSpPr>
          <p:nvPr>
            <p:ph type="body" idx="2"/>
          </p:nvPr>
        </p:nvSpPr>
        <p:spPr>
          <a:xfrm>
            <a:off x="457200" y="4002831"/>
            <a:ext cx="8229600" cy="1889162"/>
          </a:xfrm>
        </p:spPr>
        <p:txBody>
          <a:bodyPr/>
          <a:lstStyle/>
          <a:p>
            <a:pPr lvl="0">
              <a:spcBef>
                <a:spcPts val="1000"/>
              </a:spcBef>
              <a:tabLst/>
            </a:pPr>
            <a:r>
              <a:rPr lang="en-US" altLang="en-US" sz="2000" kern="1200" dirty="0">
                <a:solidFill>
                  <a:srgbClr val="000000"/>
                </a:solidFill>
                <a:latin typeface="Arial (Body)"/>
              </a:rPr>
              <a:t>is executed, the value entered by the user is placed into a memory location to which the name </a:t>
            </a:r>
            <a:r>
              <a:rPr lang="en-US" altLang="en-US" sz="2000" kern="1200" dirty="0">
                <a:solidFill>
                  <a:srgbClr val="000000"/>
                </a:solidFill>
                <a:latin typeface="Consolas" panose="020B0609020204030204" pitchFamily="49" charset="0"/>
              </a:rPr>
              <a:t>integer1</a:t>
            </a:r>
            <a:r>
              <a:rPr lang="en-US" altLang="en-US" sz="2000" kern="1200" dirty="0">
                <a:solidFill>
                  <a:srgbClr val="000000"/>
                </a:solidFill>
                <a:latin typeface="Arial (Body)"/>
              </a:rPr>
              <a:t> has been assigned.</a:t>
            </a:r>
          </a:p>
          <a:p>
            <a:pPr lvl="0">
              <a:spcBef>
                <a:spcPts val="1000"/>
              </a:spcBef>
              <a:tabLst/>
            </a:pPr>
            <a:r>
              <a:rPr lang="en-US" altLang="en-US" sz="2000" kern="1200" dirty="0">
                <a:solidFill>
                  <a:srgbClr val="000000"/>
                </a:solidFill>
                <a:latin typeface="Arial (Body)"/>
              </a:rPr>
              <a:t>Suppose the user enters the number </a:t>
            </a:r>
            <a:r>
              <a:rPr lang="en-US" altLang="en-US" sz="2000" kern="1200" dirty="0">
                <a:solidFill>
                  <a:srgbClr val="000000"/>
                </a:solidFill>
                <a:latin typeface="Consolas" panose="020B0609020204030204" pitchFamily="49" charset="0"/>
              </a:rPr>
              <a:t>45</a:t>
            </a:r>
            <a:r>
              <a:rPr lang="en-US" altLang="en-US" sz="2000" kern="1200" dirty="0">
                <a:solidFill>
                  <a:srgbClr val="000000"/>
                </a:solidFill>
                <a:latin typeface="Arial (Body)"/>
              </a:rPr>
              <a:t> as the value for </a:t>
            </a:r>
            <a:r>
              <a:rPr lang="en-US" altLang="en-US" sz="2000" kern="1200" dirty="0">
                <a:solidFill>
                  <a:srgbClr val="000000"/>
                </a:solidFill>
                <a:latin typeface="Consolas" panose="020B0609020204030204" pitchFamily="49" charset="0"/>
              </a:rPr>
              <a:t>integer1.</a:t>
            </a:r>
          </a:p>
          <a:p>
            <a:pPr lvl="0">
              <a:spcBef>
                <a:spcPts val="1000"/>
              </a:spcBef>
              <a:tabLst/>
            </a:pPr>
            <a:r>
              <a:rPr lang="en-US" altLang="en-US" sz="2000" kern="1200" dirty="0">
                <a:solidFill>
                  <a:srgbClr val="000000"/>
                </a:solidFill>
                <a:latin typeface="Arial (Body)"/>
              </a:rPr>
              <a:t>The computer will place </a:t>
            </a:r>
            <a:r>
              <a:rPr lang="en-US" altLang="en-US" sz="2000" kern="1200" dirty="0">
                <a:solidFill>
                  <a:srgbClr val="000000"/>
                </a:solidFill>
                <a:latin typeface="Consolas" panose="020B0609020204030204" pitchFamily="49" charset="0"/>
              </a:rPr>
              <a:t>45</a:t>
            </a:r>
            <a:r>
              <a:rPr lang="en-US" altLang="en-US" sz="2000" kern="1200" dirty="0">
                <a:solidFill>
                  <a:srgbClr val="000000"/>
                </a:solidFill>
                <a:latin typeface="Arial (Body)"/>
              </a:rPr>
              <a:t> into location </a:t>
            </a:r>
            <a:r>
              <a:rPr lang="en-US" altLang="en-US" sz="2000" kern="1200" dirty="0">
                <a:solidFill>
                  <a:srgbClr val="000000"/>
                </a:solidFill>
                <a:latin typeface="Consolas" panose="020B0609020204030204" pitchFamily="49" charset="0"/>
              </a:rPr>
              <a:t>integer1</a:t>
            </a:r>
            <a:r>
              <a:rPr lang="en-US" altLang="en-US" sz="2000" kern="1200" dirty="0">
                <a:solidFill>
                  <a:srgbClr val="000000"/>
                </a:solidFill>
                <a:latin typeface="Arial (Body)"/>
              </a:rPr>
              <a:t> as shown in </a:t>
            </a:r>
            <a:r>
              <a:rPr lang="en-US" altLang="en-US" sz="2000" kern="1200" dirty="0" smtClean="0">
                <a:solidFill>
                  <a:srgbClr val="000000"/>
                </a:solidFill>
                <a:latin typeface="Arial (Body)"/>
              </a:rPr>
              <a:t>Figure</a:t>
            </a:r>
            <a:r>
              <a:rPr lang="en-US" altLang="en-US" sz="2000" kern="1200" dirty="0">
                <a:solidFill>
                  <a:srgbClr val="000000"/>
                </a:solidFill>
                <a:latin typeface="Arial (Body)"/>
              </a:rPr>
              <a:t> 2.6</a:t>
            </a:r>
            <a:r>
              <a:rPr lang="en-US" altLang="en-US" sz="2000" kern="1200" dirty="0" smtClean="0">
                <a:solidFill>
                  <a:srgbClr val="000000"/>
                </a:solidFill>
                <a:latin typeface="Arial (Body)"/>
              </a:rPr>
              <a:t>.</a:t>
            </a:r>
            <a:endParaRPr lang="en-US" altLang="en-US" sz="2000" kern="1200" dirty="0">
              <a:solidFill>
                <a:srgbClr val="000000"/>
              </a:solidFill>
              <a:latin typeface="Arial (Body)"/>
            </a:endParaRPr>
          </a:p>
        </p:txBody>
      </p:sp>
    </p:spTree>
    <p:extLst>
      <p:ext uri="{BB962C8B-B14F-4D97-AF65-F5344CB8AC3E}">
        <p14:creationId xmlns:p14="http://schemas.microsoft.com/office/powerpoint/2010/main" val="526174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2.6 Memory </a:t>
            </a:r>
            <a:r>
              <a:rPr lang="en-US" dirty="0"/>
              <a:t>Location Showing the Name and Value of a Variable</a:t>
            </a:r>
          </a:p>
        </p:txBody>
      </p:sp>
      <p:pic>
        <p:nvPicPr>
          <p:cNvPr id="6" name="Picture 5" descr="Variable integer 1 has the value 45 in its memory location, depicted by a rectangular block.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4507" t="5555" r="4489" b="81112"/>
          <a:stretch/>
        </p:blipFill>
        <p:spPr>
          <a:xfrm>
            <a:off x="533400" y="3050275"/>
            <a:ext cx="8077200" cy="914400"/>
          </a:xfrm>
          <a:prstGeom prst="rect">
            <a:avLst/>
          </a:prstGeom>
          <a:noFill/>
          <a:ln>
            <a:noFill/>
          </a:ln>
        </p:spPr>
      </p:pic>
    </p:spTree>
    <p:extLst>
      <p:ext uri="{BB962C8B-B14F-4D97-AF65-F5344CB8AC3E}">
        <p14:creationId xmlns:p14="http://schemas.microsoft.com/office/powerpoint/2010/main" val="319062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2.4 Memory Concepts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300600"/>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Whenever a value is placed in a memory location, the value replaces the previous value in that location; thus, this process is said to be </a:t>
            </a:r>
            <a:r>
              <a:rPr lang="en-US" altLang="en-US" sz="2400" b="1" kern="1200" dirty="0">
                <a:solidFill>
                  <a:srgbClr val="000000"/>
                </a:solidFill>
                <a:latin typeface="Arial (Body)"/>
                <a:ea typeface="+mn-ea"/>
                <a:cs typeface="+mn-cs"/>
              </a:rPr>
              <a:t>destructive.</a:t>
            </a:r>
          </a:p>
          <a:p>
            <a:pPr lvl="0">
              <a:tabLst/>
            </a:pPr>
            <a:r>
              <a:rPr lang="en-US" altLang="en-US" sz="2400" kern="1200" dirty="0">
                <a:solidFill>
                  <a:srgbClr val="000000"/>
                </a:solidFill>
                <a:latin typeface="Arial (Body)"/>
                <a:ea typeface="+mn-ea"/>
                <a:cs typeface="+mn-cs"/>
              </a:rPr>
              <a:t>When the </a:t>
            </a:r>
            <a:r>
              <a:rPr lang="en-US" altLang="en-US" sz="2400" kern="1200" dirty="0" smtClean="0">
                <a:solidFill>
                  <a:srgbClr val="000000"/>
                </a:solidFill>
                <a:latin typeface="Arial (Body)"/>
                <a:ea typeface="+mn-ea"/>
                <a:cs typeface="+mn-cs"/>
              </a:rPr>
              <a:t>statement</a:t>
            </a:r>
          </a:p>
          <a:p>
            <a:pPr lvl="1"/>
            <a:r>
              <a:rPr lang="en-US" altLang="en-US" sz="2400" kern="1200" dirty="0">
                <a:solidFill>
                  <a:srgbClr val="000000"/>
                </a:solidFill>
                <a:latin typeface="Arial (Body)"/>
                <a:ea typeface="+mn-ea"/>
                <a:cs typeface="+mn-cs"/>
              </a:rPr>
              <a:t> </a:t>
            </a:r>
            <a:endParaRPr lang="en-US" altLang="en-US" sz="2400" kern="1200" dirty="0" smtClean="0">
              <a:solidFill>
                <a:srgbClr val="000000"/>
              </a:solidFill>
              <a:latin typeface="Arial (Body)"/>
              <a:ea typeface="+mn-ea"/>
              <a:cs typeface="+mn-cs"/>
            </a:endParaRPr>
          </a:p>
        </p:txBody>
      </p:sp>
      <p:pic>
        <p:nvPicPr>
          <p:cNvPr id="4" name="Picture 3" descr="The computer code reads as follows. scan f left parenthesis double quotes percent d double quotes comma ampersand integer 2 right parenthesis semicolon forward slash forward slash read an integ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582" y="3511680"/>
            <a:ext cx="6920152" cy="259225"/>
          </a:xfrm>
          <a:prstGeom prst="rect">
            <a:avLst/>
          </a:prstGeom>
        </p:spPr>
      </p:pic>
      <p:sp>
        <p:nvSpPr>
          <p:cNvPr id="5" name="Text Placeholder 4"/>
          <p:cNvSpPr>
            <a:spLocks noGrp="1"/>
          </p:cNvSpPr>
          <p:nvPr>
            <p:ph type="body" idx="2"/>
          </p:nvPr>
        </p:nvSpPr>
        <p:spPr>
          <a:xfrm>
            <a:off x="457200" y="3860798"/>
            <a:ext cx="8229600" cy="2163763"/>
          </a:xfrm>
        </p:spPr>
        <p:txBody>
          <a:bodyPr/>
          <a:lstStyle/>
          <a:p>
            <a:pPr marL="458788" lvl="1" indent="-185738">
              <a:buNone/>
            </a:pPr>
            <a:r>
              <a:rPr lang="en-US" altLang="en-US" sz="2400" kern="1200" dirty="0">
                <a:solidFill>
                  <a:srgbClr val="000000"/>
                </a:solidFill>
                <a:latin typeface="Arial (Body)"/>
              </a:rPr>
              <a:t>executes, suppose the user enters the value </a:t>
            </a:r>
            <a:r>
              <a:rPr lang="en-US" altLang="en-US" sz="2400" kern="1200" dirty="0">
                <a:solidFill>
                  <a:srgbClr val="000000"/>
                </a:solidFill>
                <a:latin typeface="Consolas" panose="020B0609020204030204" pitchFamily="49" charset="0"/>
              </a:rPr>
              <a:t>72.</a:t>
            </a:r>
          </a:p>
          <a:p>
            <a:pPr lvl="0">
              <a:tabLst/>
            </a:pPr>
            <a:r>
              <a:rPr lang="en-US" altLang="en-US" sz="2400" kern="1200" dirty="0">
                <a:solidFill>
                  <a:srgbClr val="000000"/>
                </a:solidFill>
                <a:latin typeface="Arial (Body)"/>
              </a:rPr>
              <a:t>This value is placed into location </a:t>
            </a:r>
            <a:r>
              <a:rPr lang="en-US" altLang="en-US" sz="2400" kern="1200" dirty="0">
                <a:solidFill>
                  <a:srgbClr val="000000"/>
                </a:solidFill>
                <a:latin typeface="Consolas" panose="020B0609020204030204" pitchFamily="49" charset="0"/>
              </a:rPr>
              <a:t>integer2,</a:t>
            </a:r>
            <a:r>
              <a:rPr lang="en-US" altLang="en-US" sz="2400" kern="1200" dirty="0">
                <a:solidFill>
                  <a:srgbClr val="000000"/>
                </a:solidFill>
                <a:latin typeface="Arial (Body)"/>
              </a:rPr>
              <a:t> and memory appears as in </a:t>
            </a:r>
            <a:r>
              <a:rPr lang="en-US" altLang="en-US" sz="2400" kern="1200" dirty="0" smtClean="0">
                <a:solidFill>
                  <a:srgbClr val="000000"/>
                </a:solidFill>
                <a:latin typeface="Arial (Body)"/>
              </a:rPr>
              <a:t>Figure</a:t>
            </a:r>
            <a:r>
              <a:rPr lang="en-US" altLang="en-US" sz="2400" kern="1200" dirty="0">
                <a:solidFill>
                  <a:srgbClr val="000000"/>
                </a:solidFill>
                <a:latin typeface="Arial (Body)"/>
              </a:rPr>
              <a:t> 2.7.</a:t>
            </a:r>
          </a:p>
          <a:p>
            <a:pPr lvl="0">
              <a:tabLst/>
            </a:pPr>
            <a:r>
              <a:rPr lang="en-US" altLang="en-US" sz="2400" kern="1200" dirty="0">
                <a:solidFill>
                  <a:srgbClr val="000000"/>
                </a:solidFill>
                <a:latin typeface="Arial (Body)"/>
              </a:rPr>
              <a:t>These locations are not necessarily adjacent in memory</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4168431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2.7 Memory </a:t>
            </a:r>
            <a:r>
              <a:rPr lang="en-US" dirty="0"/>
              <a:t>Locations After Both Variables Are </a:t>
            </a:r>
            <a:r>
              <a:rPr lang="en-US" dirty="0" smtClean="0"/>
              <a:t>Input</a:t>
            </a:r>
            <a:endParaRPr lang="en-US" dirty="0"/>
          </a:p>
        </p:txBody>
      </p:sp>
      <p:pic>
        <p:nvPicPr>
          <p:cNvPr id="6" name="Picture 5" descr="Variables integer 1 and integer 2 have the values 45 and 72 in their respective memory locations, depicted by a rectangular block."/>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4507" t="5555" r="4489" b="73334"/>
          <a:stretch/>
        </p:blipFill>
        <p:spPr>
          <a:xfrm>
            <a:off x="533400" y="2617641"/>
            <a:ext cx="8077200" cy="1447800"/>
          </a:xfrm>
          <a:prstGeom prst="rect">
            <a:avLst/>
          </a:prstGeom>
          <a:noFill/>
          <a:ln>
            <a:noFill/>
          </a:ln>
        </p:spPr>
      </p:pic>
    </p:spTree>
    <p:extLst>
      <p:ext uri="{BB962C8B-B14F-4D97-AF65-F5344CB8AC3E}">
        <p14:creationId xmlns:p14="http://schemas.microsoft.com/office/powerpoint/2010/main" val="70157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2.1 </a:t>
            </a:r>
            <a:r>
              <a:rPr lang="en-US" dirty="0"/>
              <a:t>A First Program in C</a:t>
            </a:r>
          </a:p>
        </p:txBody>
      </p:sp>
      <p:pic>
        <p:nvPicPr>
          <p:cNvPr id="4" name="Picture 3" descr="The computer code and output reads as follows. The code has 9 lines. The lines read as follows. Line 1. forward slash forward slash F i g period 2 period 1 colon f i g 0 2 underscore 0 1 period c. Line 2. forward slash forward slash A first program in C period. Line 3. hash include left angle bracket s t d i o period h right angle bracket. Line 4. blank. Line 5. forward slash forward slash function main begins program execution. Line 6. I n t main left parenthesis void right parenthesis. Line 7. left brace. Line 8, indented once. print f left parenthesis double quote Welcome to C exclamation point back slash n double quote right parenthesis semicolon. Line 9. right brace forward slash forward slash end function main. Lines 1, 2, and 5 have green text. In Line 3 the text hash include is blue and the remainder is black text. In Line 6 the text I n t and void are blue and the remainder is black text. The left brace in Line 7 and the right brace in Line 9 is black. In line 8 double quote Welcome to C exclamation point back slash n double quote is in cyan text and the remainder in black text. The rest of Line 9 is in green text to mark as comments. The output of the code reads, Welcome to C exclamation point. "/>
          <p:cNvPicPr>
            <a:picLocks noChangeAspect="1"/>
          </p:cNvPicPr>
          <p:nvPr/>
        </p:nvPicPr>
        <p:blipFill>
          <a:blip r:embed="rId2"/>
          <a:stretch>
            <a:fillRect/>
          </a:stretch>
        </p:blipFill>
        <p:spPr>
          <a:xfrm>
            <a:off x="509267" y="2239613"/>
            <a:ext cx="8094955" cy="2825083"/>
          </a:xfrm>
          <a:prstGeom prst="rect">
            <a:avLst/>
          </a:prstGeom>
        </p:spPr>
      </p:pic>
    </p:spTree>
    <p:extLst>
      <p:ext uri="{BB962C8B-B14F-4D97-AF65-F5344CB8AC3E}">
        <p14:creationId xmlns:p14="http://schemas.microsoft.com/office/powerpoint/2010/main" val="3837880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2.4 Memory Concepts </a:t>
            </a:r>
            <a:r>
              <a:rPr lang="en-US" sz="2000" b="0" kern="1200" dirty="0" smtClean="0">
                <a:latin typeface="Times New Roman" panose="02020603050405020304" pitchFamily="18" charset="0"/>
                <a:ea typeface="+mj-ea"/>
                <a:cs typeface="+mj-cs"/>
              </a:rPr>
              <a:t>(3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marL="255600" lvl="0" indent="-255600">
              <a:tabLst/>
            </a:pPr>
            <a:r>
              <a:rPr lang="en-US" altLang="en-US" sz="2400" kern="1200" dirty="0">
                <a:solidFill>
                  <a:srgbClr val="000000"/>
                </a:solidFill>
                <a:latin typeface="Arial (Body)"/>
                <a:ea typeface="+mn-ea"/>
                <a:cs typeface="+mn-cs"/>
              </a:rPr>
              <a:t>Once the program has obtained values for </a:t>
            </a:r>
            <a:r>
              <a:rPr lang="en-US" altLang="en-US" sz="2400" kern="1200" dirty="0">
                <a:solidFill>
                  <a:srgbClr val="000000"/>
                </a:solidFill>
                <a:latin typeface="Consolas" panose="020B0609020204030204" pitchFamily="49" charset="0"/>
                <a:ea typeface="+mn-ea"/>
                <a:cs typeface="+mn-cs"/>
              </a:rPr>
              <a:t>integer1</a:t>
            </a:r>
            <a:r>
              <a:rPr lang="en-US" altLang="en-US" sz="2400" kern="1200" dirty="0">
                <a:solidFill>
                  <a:srgbClr val="000000"/>
                </a:solidFill>
                <a:latin typeface="Arial (Body)"/>
                <a:ea typeface="+mn-ea"/>
                <a:cs typeface="+mn-cs"/>
              </a:rPr>
              <a:t> and </a:t>
            </a:r>
            <a:r>
              <a:rPr lang="en-US" altLang="en-US" sz="2400" kern="1200" dirty="0">
                <a:solidFill>
                  <a:srgbClr val="000000"/>
                </a:solidFill>
                <a:latin typeface="Consolas" panose="020B0609020204030204" pitchFamily="49" charset="0"/>
                <a:ea typeface="+mn-ea"/>
                <a:cs typeface="+mn-cs"/>
              </a:rPr>
              <a:t>integer2</a:t>
            </a:r>
            <a:r>
              <a:rPr lang="en-US" altLang="en-US" sz="2400" kern="1200" dirty="0">
                <a:solidFill>
                  <a:srgbClr val="000000"/>
                </a:solidFill>
                <a:latin typeface="Arial (Body)"/>
                <a:ea typeface="+mn-ea"/>
                <a:cs typeface="+mn-cs"/>
              </a:rPr>
              <a:t>, it adds these values and places the total into variable </a:t>
            </a:r>
            <a:r>
              <a:rPr lang="en-US" altLang="en-US" sz="2400" kern="1200" dirty="0" smtClean="0">
                <a:solidFill>
                  <a:srgbClr val="000000"/>
                </a:solidFill>
                <a:latin typeface="Consolas" panose="020B0609020204030204" pitchFamily="49" charset="0"/>
                <a:ea typeface="+mn-ea"/>
                <a:cs typeface="+mn-cs"/>
              </a:rPr>
              <a:t>sum.</a:t>
            </a:r>
            <a:endParaRPr lang="en-US" altLang="en-US" sz="2400" kern="1200" dirty="0">
              <a:solidFill>
                <a:srgbClr val="000000"/>
              </a:solidFill>
              <a:latin typeface="Consolas" panose="020B0609020204030204" pitchFamily="49" charset="0"/>
              <a:ea typeface="+mn-ea"/>
              <a:cs typeface="+mn-cs"/>
            </a:endParaRPr>
          </a:p>
          <a:p>
            <a:pPr marL="255600" lvl="1" indent="-255600">
              <a:spcBef>
                <a:spcPts val="1500"/>
              </a:spcBef>
              <a:buFont typeface="Arial" panose="020B0604020202020204" pitchFamily="34" charset="0"/>
              <a:buChar char="•"/>
            </a:pPr>
            <a:r>
              <a:rPr lang="en-US" altLang="en-US" sz="2400" kern="1200" dirty="0" smtClean="0">
                <a:solidFill>
                  <a:srgbClr val="000000"/>
                </a:solidFill>
                <a:latin typeface="Arial (Body)"/>
                <a:ea typeface="+mn-ea"/>
                <a:cs typeface="+mn-cs"/>
              </a:rPr>
              <a:t> </a:t>
            </a:r>
          </a:p>
        </p:txBody>
      </p:sp>
      <p:pic>
        <p:nvPicPr>
          <p:cNvPr id="4" name="Picture 3" descr="The computer code reads as follows. sum equals integer 1 plus integer 2 semicolon forward slash forward slash assign total to su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559" y="3021714"/>
            <a:ext cx="7678092" cy="257367"/>
          </a:xfrm>
          <a:prstGeom prst="rect">
            <a:avLst/>
          </a:prstGeom>
        </p:spPr>
      </p:pic>
      <p:sp>
        <p:nvSpPr>
          <p:cNvPr id="5" name="Text Placeholder 4"/>
          <p:cNvSpPr>
            <a:spLocks noGrp="1"/>
          </p:cNvSpPr>
          <p:nvPr>
            <p:ph type="body" idx="2"/>
          </p:nvPr>
        </p:nvSpPr>
        <p:spPr>
          <a:xfrm>
            <a:off x="457200" y="3367317"/>
            <a:ext cx="8229600" cy="406399"/>
          </a:xfrm>
        </p:spPr>
        <p:txBody>
          <a:bodyPr/>
          <a:lstStyle/>
          <a:p>
            <a:pPr marL="741600" lvl="1" indent="-284400">
              <a:buFontTx/>
              <a:buChar char="–"/>
            </a:pPr>
            <a:r>
              <a:rPr lang="en-US" altLang="en-US" sz="2400" kern="1200" dirty="0">
                <a:solidFill>
                  <a:srgbClr val="000000"/>
                </a:solidFill>
                <a:latin typeface="Arial (Body)"/>
              </a:rPr>
              <a:t>replaces whatever value was stored in </a:t>
            </a:r>
            <a:r>
              <a:rPr lang="en-US" altLang="en-US" sz="2400" kern="1200" dirty="0">
                <a:solidFill>
                  <a:srgbClr val="000000"/>
                </a:solidFill>
                <a:latin typeface="Consolas" panose="020B0609020204030204" pitchFamily="49" charset="0"/>
              </a:rPr>
              <a:t>sum</a:t>
            </a:r>
            <a:r>
              <a:rPr lang="en-US" altLang="en-US" sz="2400" kern="1200" dirty="0" smtClean="0">
                <a:solidFill>
                  <a:srgbClr val="000000"/>
                </a:solidFill>
                <a:latin typeface="Consolas" panose="020B0609020204030204" pitchFamily="49" charset="0"/>
              </a:rPr>
              <a:t>.</a:t>
            </a:r>
            <a:endParaRPr lang="en-US" altLang="en-US" sz="2400" kern="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015853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2.4 Memory Concepts </a:t>
            </a:r>
            <a:r>
              <a:rPr lang="en-US" sz="2000" b="0" kern="1200" dirty="0" smtClean="0">
                <a:latin typeface="Times New Roman" panose="02020603050405020304" pitchFamily="18" charset="0"/>
                <a:ea typeface="+mj-ea"/>
                <a:cs typeface="+mj-cs"/>
              </a:rPr>
              <a:t>(4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This occurs when the calculated total of </a:t>
            </a:r>
            <a:r>
              <a:rPr lang="en-US" altLang="en-US" sz="2400" kern="1200" dirty="0">
                <a:solidFill>
                  <a:srgbClr val="000000"/>
                </a:solidFill>
                <a:latin typeface="Consolas" panose="020B0609020204030204" pitchFamily="49" charset="0"/>
                <a:ea typeface="+mn-ea"/>
                <a:cs typeface="+mn-cs"/>
              </a:rPr>
              <a:t>integer1</a:t>
            </a:r>
            <a:r>
              <a:rPr lang="en-US" altLang="en-US" sz="2400" kern="1200" dirty="0">
                <a:solidFill>
                  <a:srgbClr val="000000"/>
                </a:solidFill>
                <a:latin typeface="Arial (Body)"/>
                <a:ea typeface="+mn-ea"/>
                <a:cs typeface="+mn-cs"/>
              </a:rPr>
              <a:t> and </a:t>
            </a:r>
            <a:r>
              <a:rPr lang="en-US" altLang="en-US" sz="2400" kern="1200" dirty="0">
                <a:solidFill>
                  <a:srgbClr val="000000"/>
                </a:solidFill>
                <a:latin typeface="Consolas" panose="020B0609020204030204" pitchFamily="49" charset="0"/>
                <a:ea typeface="+mn-ea"/>
                <a:cs typeface="+mn-cs"/>
              </a:rPr>
              <a:t>integer2</a:t>
            </a:r>
            <a:r>
              <a:rPr lang="en-US" altLang="en-US" sz="2400" kern="1200" dirty="0">
                <a:solidFill>
                  <a:srgbClr val="000000"/>
                </a:solidFill>
                <a:latin typeface="Arial (Body)"/>
                <a:ea typeface="+mn-ea"/>
                <a:cs typeface="+mn-cs"/>
              </a:rPr>
              <a:t> is placed into location </a:t>
            </a:r>
            <a:r>
              <a:rPr lang="en-US" altLang="en-US" sz="2400" kern="1200" dirty="0">
                <a:solidFill>
                  <a:srgbClr val="000000"/>
                </a:solidFill>
                <a:latin typeface="Consolas" panose="020B0609020204030204" pitchFamily="49" charset="0"/>
                <a:ea typeface="+mn-ea"/>
                <a:cs typeface="+mn-cs"/>
              </a:rPr>
              <a:t>sum</a:t>
            </a:r>
            <a:r>
              <a:rPr lang="en-US" altLang="en-US" sz="2400" kern="1200" dirty="0">
                <a:solidFill>
                  <a:srgbClr val="000000"/>
                </a:solidFill>
                <a:latin typeface="Arial (Body)"/>
                <a:ea typeface="+mn-ea"/>
                <a:cs typeface="+mn-cs"/>
              </a:rPr>
              <a:t> (destroying the value already in </a:t>
            </a:r>
            <a:r>
              <a:rPr lang="en-US" altLang="en-US" sz="2400" kern="1200" dirty="0" smtClean="0">
                <a:solidFill>
                  <a:srgbClr val="000000"/>
                </a:solidFill>
                <a:latin typeface="Consolas" panose="020B0609020204030204" pitchFamily="49" charset="0"/>
                <a:ea typeface="+mn-ea"/>
                <a:cs typeface="+mn-cs"/>
              </a:rPr>
              <a:t>sum</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After </a:t>
            </a:r>
            <a:r>
              <a:rPr lang="en-US" altLang="en-US" sz="2400" kern="1200" dirty="0">
                <a:solidFill>
                  <a:srgbClr val="000000"/>
                </a:solidFill>
                <a:latin typeface="Consolas" panose="020B0609020204030204" pitchFamily="49" charset="0"/>
                <a:ea typeface="+mn-ea"/>
                <a:cs typeface="+mn-cs"/>
              </a:rPr>
              <a:t>sum</a:t>
            </a:r>
            <a:r>
              <a:rPr lang="en-US" altLang="en-US" sz="2400" kern="1200" dirty="0">
                <a:solidFill>
                  <a:srgbClr val="000000"/>
                </a:solidFill>
                <a:latin typeface="Arial (Body)"/>
                <a:ea typeface="+mn-ea"/>
                <a:cs typeface="+mn-cs"/>
              </a:rPr>
              <a:t> is calculated, memory appears as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2.8.</a:t>
            </a:r>
          </a:p>
          <a:p>
            <a:pPr lvl="0">
              <a:tabLst/>
            </a:pPr>
            <a:r>
              <a:rPr lang="en-US" altLang="en-US" sz="2400" kern="1200" dirty="0">
                <a:solidFill>
                  <a:srgbClr val="000000"/>
                </a:solidFill>
                <a:latin typeface="Arial (Body)"/>
                <a:ea typeface="+mn-ea"/>
                <a:cs typeface="+mn-cs"/>
              </a:rPr>
              <a:t>The values of </a:t>
            </a:r>
            <a:r>
              <a:rPr lang="en-US" altLang="en-US" sz="2400" kern="1200" dirty="0">
                <a:solidFill>
                  <a:srgbClr val="000000"/>
                </a:solidFill>
                <a:latin typeface="Consolas" panose="020B0609020204030204" pitchFamily="49" charset="0"/>
                <a:ea typeface="+mn-ea"/>
                <a:cs typeface="+mn-cs"/>
              </a:rPr>
              <a:t>integer1</a:t>
            </a:r>
            <a:r>
              <a:rPr lang="en-US" altLang="en-US" sz="2400" kern="1200" dirty="0">
                <a:solidFill>
                  <a:srgbClr val="000000"/>
                </a:solidFill>
                <a:latin typeface="Arial (Body)"/>
                <a:ea typeface="+mn-ea"/>
                <a:cs typeface="+mn-cs"/>
              </a:rPr>
              <a:t> and </a:t>
            </a:r>
            <a:r>
              <a:rPr lang="en-US" altLang="en-US" sz="2400" kern="1200" dirty="0">
                <a:solidFill>
                  <a:srgbClr val="000000"/>
                </a:solidFill>
                <a:latin typeface="Consolas" panose="020B0609020204030204" pitchFamily="49" charset="0"/>
                <a:ea typeface="+mn-ea"/>
                <a:cs typeface="+mn-cs"/>
              </a:rPr>
              <a:t>integer2</a:t>
            </a:r>
            <a:r>
              <a:rPr lang="en-US" altLang="en-US" sz="2400" kern="1200" dirty="0">
                <a:solidFill>
                  <a:srgbClr val="000000"/>
                </a:solidFill>
                <a:latin typeface="Arial (Body)"/>
                <a:ea typeface="+mn-ea"/>
                <a:cs typeface="+mn-cs"/>
              </a:rPr>
              <a:t> appear exactly as they did before they were used in the calculation.</a:t>
            </a:r>
          </a:p>
        </p:txBody>
      </p:sp>
    </p:spTree>
    <p:extLst>
      <p:ext uri="{BB962C8B-B14F-4D97-AF65-F5344CB8AC3E}">
        <p14:creationId xmlns:p14="http://schemas.microsoft.com/office/powerpoint/2010/main" val="2675558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Figure 2.8 Memory </a:t>
            </a:r>
            <a:r>
              <a:rPr lang="en-US" dirty="0"/>
              <a:t>Locations After a Calculation</a:t>
            </a:r>
          </a:p>
        </p:txBody>
      </p:sp>
      <p:pic>
        <p:nvPicPr>
          <p:cNvPr id="5" name="Picture 4" descr="Variables integer 1, integer 2 and integer 3 have the values 45, 72 and 117 in their respective memory locations, depicted by a rectangular block."/>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5151" t="5555" r="4704" b="64445"/>
          <a:stretch/>
        </p:blipFill>
        <p:spPr>
          <a:xfrm>
            <a:off x="571500" y="2734101"/>
            <a:ext cx="8001000" cy="2057400"/>
          </a:xfrm>
          <a:prstGeom prst="rect">
            <a:avLst/>
          </a:prstGeom>
          <a:noFill/>
          <a:ln>
            <a:noFill/>
          </a:ln>
        </p:spPr>
      </p:pic>
    </p:spTree>
    <p:extLst>
      <p:ext uri="{BB962C8B-B14F-4D97-AF65-F5344CB8AC3E}">
        <p14:creationId xmlns:p14="http://schemas.microsoft.com/office/powerpoint/2010/main" val="1993297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2.4 Memory Concepts </a:t>
            </a:r>
            <a:r>
              <a:rPr lang="en-US" sz="2000" b="0" kern="1200" dirty="0" smtClean="0">
                <a:latin typeface="Times New Roman" panose="02020603050405020304" pitchFamily="18" charset="0"/>
                <a:ea typeface="+mj-ea"/>
                <a:cs typeface="+mj-cs"/>
              </a:rPr>
              <a:t>(5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They were used, but not destroyed, as the computer performed the calculation.</a:t>
            </a:r>
          </a:p>
          <a:p>
            <a:pPr lvl="0">
              <a:tabLst/>
            </a:pPr>
            <a:r>
              <a:rPr lang="en-US" altLang="en-US" sz="2400" kern="1200" dirty="0">
                <a:solidFill>
                  <a:srgbClr val="000000"/>
                </a:solidFill>
                <a:latin typeface="Arial (Body)"/>
                <a:ea typeface="+mn-ea"/>
                <a:cs typeface="+mn-cs"/>
              </a:rPr>
              <a:t>Thus, when a value is read from a memory location, the process is said to be </a:t>
            </a:r>
            <a:r>
              <a:rPr lang="en-US" altLang="en-US" sz="2400" b="1" kern="1200" dirty="0" smtClean="0">
                <a:solidFill>
                  <a:srgbClr val="000000"/>
                </a:solidFill>
                <a:latin typeface="Arial (Body)"/>
                <a:ea typeface="+mn-ea"/>
                <a:cs typeface="+mn-cs"/>
              </a:rPr>
              <a:t>nondestructive.</a:t>
            </a:r>
            <a:endParaRPr lang="en-US" altLang="en-US" sz="2400" b="1" kern="1200" dirty="0">
              <a:solidFill>
                <a:srgbClr val="000000"/>
              </a:solidFill>
              <a:latin typeface="Arial (Body)"/>
              <a:ea typeface="+mn-ea"/>
              <a:cs typeface="+mn-cs"/>
            </a:endParaRPr>
          </a:p>
        </p:txBody>
      </p:sp>
    </p:spTree>
    <p:extLst>
      <p:ext uri="{BB962C8B-B14F-4D97-AF65-F5344CB8AC3E}">
        <p14:creationId xmlns:p14="http://schemas.microsoft.com/office/powerpoint/2010/main" val="1009120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2.5 Arithmetic in C </a:t>
            </a:r>
            <a:r>
              <a:rPr lang="en-US" sz="2000" b="0" kern="1200" dirty="0" smtClean="0">
                <a:latin typeface="Times New Roman" panose="02020603050405020304" pitchFamily="18" charset="0"/>
                <a:ea typeface="+mj-ea"/>
                <a:cs typeface="+mj-cs"/>
              </a:rPr>
              <a:t>(1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01284"/>
          </a:xfrm>
        </p:spPr>
        <p:txBody>
          <a:bodyPr wrap="square" lIns="91425" tIns="91425" rIns="91425" bIns="91425">
            <a:spAutoFit/>
          </a:bodyPr>
          <a:lstStyle/>
          <a:p>
            <a:pPr lvl="0">
              <a:spcBef>
                <a:spcPts val="800"/>
              </a:spcBef>
              <a:tabLst/>
              <a:defRPr/>
            </a:pPr>
            <a:r>
              <a:rPr lang="en-US" sz="2000" kern="1200" dirty="0">
                <a:solidFill>
                  <a:srgbClr val="000000"/>
                </a:solidFill>
                <a:latin typeface="Arial (Body)"/>
                <a:ea typeface="+mn-ea"/>
                <a:cs typeface="+mn-cs"/>
              </a:rPr>
              <a:t>Most C programs perform calculations using the C </a:t>
            </a:r>
            <a:r>
              <a:rPr lang="en-US" sz="2000" b="1" kern="1200" dirty="0">
                <a:solidFill>
                  <a:srgbClr val="000000"/>
                </a:solidFill>
                <a:latin typeface="Arial (Body)"/>
                <a:ea typeface="+mn-ea"/>
                <a:cs typeface="+mn-cs"/>
              </a:rPr>
              <a:t>arithmetic operators</a:t>
            </a:r>
            <a:r>
              <a:rPr lang="en-US" sz="2000" kern="1200" dirty="0">
                <a:solidFill>
                  <a:srgbClr val="000000"/>
                </a:solidFill>
                <a:latin typeface="Arial (Body)"/>
                <a:ea typeface="+mn-ea"/>
                <a:cs typeface="+mn-cs"/>
              </a:rPr>
              <a:t> </a:t>
            </a:r>
            <a:r>
              <a:rPr lang="en-US" sz="2000" kern="1200" dirty="0" smtClean="0">
                <a:solidFill>
                  <a:srgbClr val="000000"/>
                </a:solidFill>
                <a:latin typeface="Arial (Body)"/>
                <a:ea typeface="+mn-ea"/>
                <a:cs typeface="+mn-cs"/>
              </a:rPr>
              <a:t>(Figure</a:t>
            </a:r>
            <a:r>
              <a:rPr lang="en-US" sz="2000" kern="1200" dirty="0">
                <a:solidFill>
                  <a:srgbClr val="000000"/>
                </a:solidFill>
                <a:latin typeface="Arial (Body)"/>
                <a:ea typeface="+mn-ea"/>
                <a:cs typeface="+mn-cs"/>
              </a:rPr>
              <a:t> 2.9).</a:t>
            </a:r>
          </a:p>
          <a:p>
            <a:pPr lvl="0">
              <a:spcBef>
                <a:spcPts val="800"/>
              </a:spcBef>
              <a:tabLst/>
              <a:defRPr/>
            </a:pPr>
            <a:r>
              <a:rPr lang="en-US" sz="2000" kern="1200" dirty="0">
                <a:solidFill>
                  <a:srgbClr val="000000"/>
                </a:solidFill>
                <a:latin typeface="+mn-lt"/>
                <a:ea typeface="+mn-ea"/>
                <a:cs typeface="+mn-cs"/>
              </a:rPr>
              <a:t>The </a:t>
            </a:r>
            <a:r>
              <a:rPr lang="en-US" sz="2000" b="1" kern="1200" dirty="0">
                <a:solidFill>
                  <a:srgbClr val="000000"/>
                </a:solidFill>
                <a:latin typeface="+mn-lt"/>
                <a:ea typeface="+mn-ea"/>
                <a:cs typeface="+mn-cs"/>
              </a:rPr>
              <a:t>asterisk</a:t>
            </a:r>
            <a:r>
              <a:rPr lang="en-US" sz="2000" kern="1200" dirty="0">
                <a:solidFill>
                  <a:srgbClr val="000000"/>
                </a:solidFill>
                <a:latin typeface="+mn-lt"/>
                <a:ea typeface="+mn-ea"/>
                <a:cs typeface="+mn-cs"/>
              </a:rPr>
              <a:t> (</a:t>
            </a:r>
            <a:r>
              <a:rPr lang="en-US" sz="2000" b="1" kern="1200" dirty="0">
                <a:solidFill>
                  <a:srgbClr val="000000"/>
                </a:solidFill>
                <a:latin typeface="+mn-lt"/>
                <a:ea typeface="+mn-ea"/>
                <a:cs typeface="+mn-cs"/>
              </a:rPr>
              <a:t>*</a:t>
            </a:r>
            <a:r>
              <a:rPr lang="en-US" sz="2000" kern="1200" dirty="0">
                <a:solidFill>
                  <a:srgbClr val="000000"/>
                </a:solidFill>
                <a:latin typeface="+mn-lt"/>
                <a:ea typeface="+mn-ea"/>
                <a:cs typeface="+mn-cs"/>
              </a:rPr>
              <a:t>) indicates multiplication and the </a:t>
            </a:r>
            <a:r>
              <a:rPr lang="en-US" sz="2000" b="1" kern="1200" dirty="0">
                <a:solidFill>
                  <a:srgbClr val="000000"/>
                </a:solidFill>
                <a:latin typeface="+mn-lt"/>
                <a:ea typeface="+mn-ea"/>
                <a:cs typeface="+mn-cs"/>
              </a:rPr>
              <a:t>percent sign</a:t>
            </a:r>
            <a:r>
              <a:rPr lang="en-US" sz="2000" kern="1200" dirty="0">
                <a:solidFill>
                  <a:srgbClr val="000000"/>
                </a:solidFill>
                <a:latin typeface="+mn-lt"/>
                <a:ea typeface="+mn-ea"/>
                <a:cs typeface="+mn-cs"/>
              </a:rPr>
              <a:t> (</a:t>
            </a:r>
            <a:r>
              <a:rPr lang="en-US" sz="2000" b="1" kern="1200" dirty="0">
                <a:solidFill>
                  <a:srgbClr val="000000"/>
                </a:solidFill>
                <a:latin typeface="+mn-lt"/>
                <a:ea typeface="+mn-ea"/>
                <a:cs typeface="+mn-cs"/>
              </a:rPr>
              <a:t>%</a:t>
            </a:r>
            <a:r>
              <a:rPr lang="en-US" sz="2000" kern="1200" dirty="0">
                <a:solidFill>
                  <a:srgbClr val="000000"/>
                </a:solidFill>
                <a:latin typeface="+mn-lt"/>
                <a:ea typeface="+mn-ea"/>
                <a:cs typeface="+mn-cs"/>
              </a:rPr>
              <a:t>) denotes the remainder operator, which is introduced below.</a:t>
            </a:r>
          </a:p>
          <a:p>
            <a:pPr lvl="0">
              <a:spcBef>
                <a:spcPts val="800"/>
              </a:spcBef>
              <a:tabLst/>
              <a:defRPr/>
            </a:pPr>
            <a:r>
              <a:rPr lang="en-US" sz="2000" kern="1200" dirty="0">
                <a:solidFill>
                  <a:srgbClr val="000000"/>
                </a:solidFill>
                <a:latin typeface="+mn-lt"/>
                <a:ea typeface="+mn-ea"/>
                <a:cs typeface="+mn-cs"/>
              </a:rPr>
              <a:t>In algebra, to multiply a</a:t>
            </a:r>
            <a:r>
              <a:rPr lang="en-US" sz="2000" b="1" kern="1200" dirty="0">
                <a:solidFill>
                  <a:srgbClr val="000000"/>
                </a:solidFill>
                <a:latin typeface="+mn-lt"/>
                <a:ea typeface="+mn-ea"/>
                <a:cs typeface="+mn-cs"/>
              </a:rPr>
              <a:t> </a:t>
            </a:r>
            <a:r>
              <a:rPr lang="en-US" sz="2000" kern="1200" dirty="0">
                <a:solidFill>
                  <a:srgbClr val="000000"/>
                </a:solidFill>
                <a:latin typeface="+mn-lt"/>
                <a:ea typeface="+mn-ea"/>
                <a:cs typeface="+mn-cs"/>
              </a:rPr>
              <a:t>times</a:t>
            </a:r>
            <a:r>
              <a:rPr lang="en-US" sz="2000" i="1" kern="1200" dirty="0">
                <a:solidFill>
                  <a:srgbClr val="000000"/>
                </a:solidFill>
                <a:latin typeface="+mn-lt"/>
                <a:ea typeface="+mn-ea"/>
                <a:cs typeface="+mn-cs"/>
              </a:rPr>
              <a:t> </a:t>
            </a:r>
            <a:r>
              <a:rPr lang="en-US" sz="2000" kern="1200" dirty="0">
                <a:solidFill>
                  <a:srgbClr val="000000"/>
                </a:solidFill>
                <a:latin typeface="+mn-lt"/>
                <a:ea typeface="+mn-ea"/>
                <a:cs typeface="+mn-cs"/>
              </a:rPr>
              <a:t>b,</a:t>
            </a:r>
            <a:r>
              <a:rPr lang="en-US" sz="2000" b="1" kern="1200" dirty="0">
                <a:solidFill>
                  <a:srgbClr val="000000"/>
                </a:solidFill>
                <a:latin typeface="+mn-lt"/>
                <a:ea typeface="+mn-ea"/>
                <a:cs typeface="+mn-cs"/>
              </a:rPr>
              <a:t> </a:t>
            </a:r>
            <a:r>
              <a:rPr lang="en-US" sz="2000" kern="1200" dirty="0">
                <a:solidFill>
                  <a:srgbClr val="000000"/>
                </a:solidFill>
                <a:latin typeface="+mn-lt"/>
                <a:ea typeface="+mn-ea"/>
                <a:cs typeface="+mn-cs"/>
              </a:rPr>
              <a:t>we simply place these single-letter variable names side by side as in ab.</a:t>
            </a:r>
          </a:p>
          <a:p>
            <a:pPr lvl="0">
              <a:spcBef>
                <a:spcPts val="800"/>
              </a:spcBef>
              <a:tabLst/>
              <a:defRPr/>
            </a:pPr>
            <a:r>
              <a:rPr lang="en-US" sz="2000" kern="1200" dirty="0">
                <a:solidFill>
                  <a:srgbClr val="000000"/>
                </a:solidFill>
                <a:latin typeface="Arial (Body)"/>
                <a:ea typeface="+mn-ea"/>
                <a:cs typeface="+mn-cs"/>
              </a:rPr>
              <a:t>In C, however, if we were to do this, </a:t>
            </a:r>
            <a:r>
              <a:rPr lang="en-US" sz="2000" kern="1200" dirty="0" smtClean="0">
                <a:solidFill>
                  <a:srgbClr val="000000"/>
                </a:solidFill>
                <a:latin typeface="Consolas" panose="020B0609020204030204" pitchFamily="49" charset="0"/>
                <a:ea typeface="+mn-ea"/>
                <a:cs typeface="+mn-cs"/>
              </a:rPr>
              <a:t>ab</a:t>
            </a:r>
            <a:r>
              <a:rPr lang="en-US" sz="2000" kern="1200" dirty="0" smtClean="0">
                <a:solidFill>
                  <a:srgbClr val="000000"/>
                </a:solidFill>
                <a:latin typeface="Arial (Body)"/>
                <a:ea typeface="+mn-ea"/>
                <a:cs typeface="+mn-cs"/>
              </a:rPr>
              <a:t> </a:t>
            </a:r>
            <a:r>
              <a:rPr lang="en-US" sz="2000" kern="1200" dirty="0">
                <a:solidFill>
                  <a:srgbClr val="000000"/>
                </a:solidFill>
                <a:latin typeface="Arial (Body)"/>
                <a:ea typeface="+mn-ea"/>
                <a:cs typeface="+mn-cs"/>
              </a:rPr>
              <a:t>would be interpreted as a single, two-letter name (or identifier).</a:t>
            </a:r>
          </a:p>
          <a:p>
            <a:pPr lvl="0">
              <a:spcBef>
                <a:spcPts val="800"/>
              </a:spcBef>
              <a:tabLst/>
              <a:defRPr/>
            </a:pPr>
            <a:r>
              <a:rPr lang="en-US" sz="2000" kern="1200" dirty="0">
                <a:solidFill>
                  <a:srgbClr val="000000"/>
                </a:solidFill>
                <a:latin typeface="Arial (Body)"/>
                <a:ea typeface="+mn-ea"/>
                <a:cs typeface="+mn-cs"/>
              </a:rPr>
              <a:t>Therefore, C requires that multiplication be explicitly denoted by using the </a:t>
            </a:r>
            <a:r>
              <a:rPr lang="en-US" sz="2000" kern="1200" dirty="0">
                <a:solidFill>
                  <a:srgbClr val="000000"/>
                </a:solidFill>
                <a:latin typeface="Consolas" panose="020B0609020204030204" pitchFamily="49" charset="0"/>
                <a:ea typeface="+mn-ea"/>
                <a:cs typeface="+mn-cs"/>
              </a:rPr>
              <a:t>*</a:t>
            </a:r>
            <a:r>
              <a:rPr lang="en-US" sz="2000" kern="1200" dirty="0">
                <a:solidFill>
                  <a:srgbClr val="000000"/>
                </a:solidFill>
                <a:latin typeface="Arial (Body)"/>
                <a:ea typeface="+mn-ea"/>
                <a:cs typeface="+mn-cs"/>
              </a:rPr>
              <a:t> operator as in </a:t>
            </a:r>
            <a:r>
              <a:rPr lang="en-US" sz="2000" kern="1200" dirty="0">
                <a:solidFill>
                  <a:srgbClr val="000000"/>
                </a:solidFill>
                <a:latin typeface="Consolas" panose="020B0609020204030204" pitchFamily="49" charset="0"/>
                <a:ea typeface="+mn-ea"/>
                <a:cs typeface="+mn-cs"/>
              </a:rPr>
              <a:t>a * b</a:t>
            </a:r>
            <a:r>
              <a:rPr lang="en-US" sz="2000" kern="1200" dirty="0">
                <a:solidFill>
                  <a:srgbClr val="000000"/>
                </a:solidFill>
                <a:latin typeface="Arial (Body)"/>
                <a:ea typeface="+mn-ea"/>
                <a:cs typeface="+mn-cs"/>
              </a:rPr>
              <a:t>.</a:t>
            </a:r>
          </a:p>
          <a:p>
            <a:pPr lvl="0">
              <a:spcBef>
                <a:spcPts val="800"/>
              </a:spcBef>
              <a:tabLst/>
              <a:defRPr/>
            </a:pPr>
            <a:r>
              <a:rPr lang="en-US" sz="2000" kern="1200" dirty="0">
                <a:solidFill>
                  <a:srgbClr val="000000"/>
                </a:solidFill>
                <a:latin typeface="Arial (Body)"/>
                <a:ea typeface="+mn-ea"/>
                <a:cs typeface="+mn-cs"/>
              </a:rPr>
              <a:t>The arithmetic operators are all binary operators.</a:t>
            </a:r>
          </a:p>
          <a:p>
            <a:pPr lvl="0">
              <a:spcBef>
                <a:spcPts val="800"/>
              </a:spcBef>
              <a:tabLst/>
              <a:defRPr/>
            </a:pPr>
            <a:r>
              <a:rPr lang="en-US" sz="2000" kern="1200" dirty="0">
                <a:solidFill>
                  <a:srgbClr val="000000"/>
                </a:solidFill>
                <a:latin typeface="Arial (Body)"/>
                <a:ea typeface="+mn-ea"/>
                <a:cs typeface="+mn-cs"/>
              </a:rPr>
              <a:t>For example, the expression </a:t>
            </a:r>
            <a:r>
              <a:rPr lang="en-US" sz="2000" kern="1200" dirty="0">
                <a:solidFill>
                  <a:srgbClr val="000000"/>
                </a:solidFill>
                <a:latin typeface="Consolas" panose="020B0609020204030204" pitchFamily="49" charset="0"/>
                <a:ea typeface="+mn-ea"/>
                <a:cs typeface="+mn-cs"/>
              </a:rPr>
              <a:t>3</a:t>
            </a:r>
            <a:r>
              <a:rPr lang="en-US" sz="2000" b="1" kern="1200" dirty="0">
                <a:solidFill>
                  <a:srgbClr val="000000"/>
                </a:solidFill>
                <a:latin typeface="Consolas" panose="020B0609020204030204" pitchFamily="49" charset="0"/>
                <a:ea typeface="+mn-ea"/>
                <a:cs typeface="+mn-cs"/>
              </a:rPr>
              <a:t> </a:t>
            </a:r>
            <a:r>
              <a:rPr lang="en-US" sz="2000" kern="1200" dirty="0">
                <a:solidFill>
                  <a:srgbClr val="000000"/>
                </a:solidFill>
                <a:latin typeface="Consolas" panose="020B0609020204030204" pitchFamily="49" charset="0"/>
                <a:ea typeface="+mn-ea"/>
                <a:cs typeface="+mn-cs"/>
              </a:rPr>
              <a:t>+</a:t>
            </a:r>
            <a:r>
              <a:rPr lang="en-US" sz="2000" b="1" kern="1200" dirty="0">
                <a:solidFill>
                  <a:srgbClr val="000000"/>
                </a:solidFill>
                <a:latin typeface="Consolas" panose="020B0609020204030204" pitchFamily="49" charset="0"/>
                <a:ea typeface="+mn-ea"/>
                <a:cs typeface="+mn-cs"/>
              </a:rPr>
              <a:t> </a:t>
            </a:r>
            <a:r>
              <a:rPr lang="en-US" sz="2000" kern="1200" dirty="0">
                <a:solidFill>
                  <a:srgbClr val="000000"/>
                </a:solidFill>
                <a:latin typeface="Consolas" panose="020B0609020204030204" pitchFamily="49" charset="0"/>
                <a:ea typeface="+mn-ea"/>
                <a:cs typeface="+mn-cs"/>
              </a:rPr>
              <a:t>7</a:t>
            </a:r>
            <a:r>
              <a:rPr lang="en-US" sz="2000" b="1" kern="1200" dirty="0">
                <a:solidFill>
                  <a:srgbClr val="000000"/>
                </a:solidFill>
                <a:latin typeface="Consolas" panose="020B0609020204030204" pitchFamily="49" charset="0"/>
                <a:ea typeface="+mn-ea"/>
                <a:cs typeface="+mn-cs"/>
              </a:rPr>
              <a:t> </a:t>
            </a:r>
            <a:r>
              <a:rPr lang="en-US" sz="2000" kern="1200" dirty="0">
                <a:solidFill>
                  <a:srgbClr val="000000"/>
                </a:solidFill>
                <a:latin typeface="Arial (Body)"/>
                <a:ea typeface="+mn-ea"/>
                <a:cs typeface="+mn-cs"/>
              </a:rPr>
              <a:t>contains the binary operator </a:t>
            </a:r>
            <a:r>
              <a:rPr lang="en-US" sz="2000" kern="1200" dirty="0">
                <a:solidFill>
                  <a:srgbClr val="000000"/>
                </a:solidFill>
                <a:latin typeface="Consolas" panose="020B0609020204030204" pitchFamily="49" charset="0"/>
                <a:ea typeface="+mn-ea"/>
                <a:cs typeface="+mn-cs"/>
              </a:rPr>
              <a:t>+</a:t>
            </a:r>
            <a:r>
              <a:rPr lang="en-US" sz="2000" kern="1200" dirty="0">
                <a:solidFill>
                  <a:srgbClr val="000000"/>
                </a:solidFill>
                <a:latin typeface="Arial (Body)"/>
                <a:ea typeface="+mn-ea"/>
                <a:cs typeface="+mn-cs"/>
              </a:rPr>
              <a:t> and the operands </a:t>
            </a:r>
            <a:r>
              <a:rPr lang="en-US" sz="2000" kern="1200" dirty="0">
                <a:solidFill>
                  <a:srgbClr val="000000"/>
                </a:solidFill>
                <a:latin typeface="Consolas" panose="020B0609020204030204" pitchFamily="49" charset="0"/>
                <a:ea typeface="+mn-ea"/>
                <a:cs typeface="+mn-cs"/>
              </a:rPr>
              <a:t>3</a:t>
            </a:r>
            <a:r>
              <a:rPr lang="en-US" sz="2000" kern="1200" dirty="0">
                <a:solidFill>
                  <a:srgbClr val="000000"/>
                </a:solidFill>
                <a:latin typeface="Arial (Body)"/>
                <a:ea typeface="+mn-ea"/>
                <a:cs typeface="+mn-cs"/>
              </a:rPr>
              <a:t> and </a:t>
            </a:r>
            <a:r>
              <a:rPr lang="en-US" sz="2000" kern="1200" dirty="0">
                <a:solidFill>
                  <a:srgbClr val="000000"/>
                </a:solidFill>
                <a:latin typeface="Consolas" panose="020B0609020204030204" pitchFamily="49" charset="0"/>
                <a:ea typeface="+mn-ea"/>
                <a:cs typeface="+mn-cs"/>
              </a:rPr>
              <a:t>7</a:t>
            </a:r>
            <a:r>
              <a:rPr lang="en-US" sz="2000" kern="1200" dirty="0" smtClean="0">
                <a:solidFill>
                  <a:srgbClr val="000000"/>
                </a:solidFill>
                <a:latin typeface="Consolas" panose="020B0609020204030204" pitchFamily="49" charset="0"/>
                <a:ea typeface="+mn-ea"/>
                <a:cs typeface="+mn-cs"/>
              </a:rPr>
              <a:t>.</a:t>
            </a:r>
          </a:p>
        </p:txBody>
      </p:sp>
    </p:spTree>
    <p:extLst>
      <p:ext uri="{BB962C8B-B14F-4D97-AF65-F5344CB8AC3E}">
        <p14:creationId xmlns:p14="http://schemas.microsoft.com/office/powerpoint/2010/main" val="2443032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a:t>
            </a:r>
            <a:r>
              <a:rPr lang="en-US" dirty="0"/>
              <a:t>2.9 </a:t>
            </a:r>
            <a:r>
              <a:rPr lang="en-US" dirty="0" smtClean="0"/>
              <a:t>Arithmetic Operators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031306273"/>
              </p:ext>
            </p:extLst>
          </p:nvPr>
        </p:nvGraphicFramePr>
        <p:xfrm>
          <a:off x="754380" y="1976120"/>
          <a:ext cx="7635240" cy="3010990"/>
        </p:xfrm>
        <a:graphic>
          <a:graphicData uri="http://schemas.openxmlformats.org/drawingml/2006/table">
            <a:tbl>
              <a:tblPr firstRow="1" bandRow="1">
                <a:tableStyleId>{5940675A-B579-460E-94D1-54222C63F5DA}</a:tableStyleId>
              </a:tblPr>
              <a:tblGrid>
                <a:gridCol w="1498963">
                  <a:extLst>
                    <a:ext uri="{9D8B030D-6E8A-4147-A177-3AD203B41FA5}">
                      <a16:colId xmlns:a16="http://schemas.microsoft.com/office/drawing/2014/main" val="4107797548"/>
                    </a:ext>
                  </a:extLst>
                </a:gridCol>
                <a:gridCol w="2111828">
                  <a:extLst>
                    <a:ext uri="{9D8B030D-6E8A-4147-A177-3AD203B41FA5}">
                      <a16:colId xmlns:a16="http://schemas.microsoft.com/office/drawing/2014/main" val="3814107186"/>
                    </a:ext>
                  </a:extLst>
                </a:gridCol>
                <a:gridCol w="2307772">
                  <a:extLst>
                    <a:ext uri="{9D8B030D-6E8A-4147-A177-3AD203B41FA5}">
                      <a16:colId xmlns:a16="http://schemas.microsoft.com/office/drawing/2014/main" val="3230040560"/>
                    </a:ext>
                  </a:extLst>
                </a:gridCol>
                <a:gridCol w="1716677">
                  <a:extLst>
                    <a:ext uri="{9D8B030D-6E8A-4147-A177-3AD203B41FA5}">
                      <a16:colId xmlns:a16="http://schemas.microsoft.com/office/drawing/2014/main" val="4051915535"/>
                    </a:ext>
                  </a:extLst>
                </a:gridCol>
              </a:tblGrid>
              <a:tr h="571137">
                <a:tc>
                  <a:txBody>
                    <a:bodyPr/>
                    <a:lstStyle/>
                    <a:p>
                      <a:r>
                        <a:rPr lang="en-US" sz="1600" b="1" i="0" u="none" strike="noStrike" cap="none" baseline="0" dirty="0" smtClean="0">
                          <a:solidFill>
                            <a:schemeClr val="tx1"/>
                          </a:solidFill>
                          <a:latin typeface="+mn-lt"/>
                          <a:ea typeface="+mn-ea"/>
                          <a:cs typeface="+mn-cs"/>
                          <a:sym typeface="Arial"/>
                        </a:rPr>
                        <a:t>C operation</a:t>
                      </a:r>
                      <a:endParaRPr lang="en-US" sz="1600" b="1" dirty="0"/>
                    </a:p>
                  </a:txBody>
                  <a:tcPr anchor="b"/>
                </a:tc>
                <a:tc>
                  <a:txBody>
                    <a:bodyPr/>
                    <a:lstStyle/>
                    <a:p>
                      <a:r>
                        <a:rPr lang="en-US" sz="1600" b="1" i="0" u="none" strike="noStrike" cap="none" baseline="0" dirty="0" smtClean="0">
                          <a:solidFill>
                            <a:schemeClr val="tx1"/>
                          </a:solidFill>
                          <a:latin typeface="+mn-lt"/>
                          <a:ea typeface="+mn-ea"/>
                          <a:cs typeface="+mn-cs"/>
                          <a:sym typeface="Arial"/>
                        </a:rPr>
                        <a:t>Arithmetic operator</a:t>
                      </a:r>
                      <a:endParaRPr lang="en-US" sz="1600" b="1" dirty="0"/>
                    </a:p>
                  </a:txBody>
                  <a:tcPr anchor="b"/>
                </a:tc>
                <a:tc>
                  <a:txBody>
                    <a:bodyPr/>
                    <a:lstStyle/>
                    <a:p>
                      <a:r>
                        <a:rPr lang="en-US" sz="1600" b="1" i="0" u="none" strike="noStrike" cap="none" baseline="0" dirty="0" smtClean="0">
                          <a:solidFill>
                            <a:schemeClr val="tx1"/>
                          </a:solidFill>
                          <a:latin typeface="+mn-lt"/>
                          <a:ea typeface="+mn-ea"/>
                          <a:cs typeface="+mn-cs"/>
                          <a:sym typeface="Arial"/>
                        </a:rPr>
                        <a:t>Algebraic expression</a:t>
                      </a:r>
                      <a:endParaRPr lang="en-US" sz="1600" b="1" dirty="0"/>
                    </a:p>
                  </a:txBody>
                  <a:tcPr anchor="b"/>
                </a:tc>
                <a:tc>
                  <a:txBody>
                    <a:bodyPr/>
                    <a:lstStyle/>
                    <a:p>
                      <a:r>
                        <a:rPr lang="en-US" sz="1600" b="1" i="0" u="none" strike="noStrike" cap="none" baseline="0" dirty="0" smtClean="0">
                          <a:solidFill>
                            <a:schemeClr val="tx1"/>
                          </a:solidFill>
                          <a:latin typeface="+mn-lt"/>
                          <a:ea typeface="+mn-ea"/>
                          <a:cs typeface="+mn-cs"/>
                          <a:sym typeface="Arial"/>
                        </a:rPr>
                        <a:t>C expression</a:t>
                      </a:r>
                      <a:endParaRPr lang="en-US" sz="1600" b="1" dirty="0"/>
                    </a:p>
                  </a:txBody>
                  <a:tcPr anchor="b"/>
                </a:tc>
                <a:extLst>
                  <a:ext uri="{0D108BD9-81ED-4DB2-BD59-A6C34878D82A}">
                    <a16:rowId xmlns:a16="http://schemas.microsoft.com/office/drawing/2014/main" val="2580651643"/>
                  </a:ext>
                </a:extLst>
              </a:tr>
              <a:tr h="435429">
                <a:tc>
                  <a:txBody>
                    <a:bodyPr/>
                    <a:lstStyle/>
                    <a:p>
                      <a:r>
                        <a:rPr lang="en-US" sz="1600" b="0" i="0" u="none" strike="noStrike" cap="none" baseline="0" dirty="0" smtClean="0">
                          <a:solidFill>
                            <a:schemeClr val="tx1"/>
                          </a:solidFill>
                          <a:latin typeface="+mn-lt"/>
                          <a:ea typeface="+mn-ea"/>
                          <a:cs typeface="+mn-cs"/>
                          <a:sym typeface="Arial"/>
                        </a:rPr>
                        <a:t>Addition</a:t>
                      </a:r>
                      <a:endParaRPr lang="en-US" sz="1600" dirty="0"/>
                    </a:p>
                  </a:txBody>
                  <a:tcPr anchor="b"/>
                </a:tc>
                <a:tc>
                  <a:txBody>
                    <a:bodyPr/>
                    <a:lstStyle/>
                    <a:p>
                      <a:r>
                        <a:rPr lang="en-US" sz="1600" b="0" i="0" u="none" strike="noStrike" cap="none" baseline="0" dirty="0" smtClean="0">
                          <a:solidFill>
                            <a:schemeClr val="tx1"/>
                          </a:solidFill>
                          <a:latin typeface="+mn-lt"/>
                          <a:ea typeface="+mn-ea"/>
                          <a:cs typeface="+mn-cs"/>
                          <a:sym typeface="Arial"/>
                        </a:rPr>
                        <a:t>+</a:t>
                      </a:r>
                      <a:endParaRPr lang="en-US" sz="1600" dirty="0"/>
                    </a:p>
                  </a:txBody>
                  <a:tcPr anchor="b"/>
                </a:tc>
                <a:tc>
                  <a:txBody>
                    <a:bodyPr/>
                    <a:lstStyle/>
                    <a:p>
                      <a:r>
                        <a:rPr lang="en-US" sz="1600" b="0" i="1" u="none" strike="noStrike" cap="none" baseline="0" dirty="0" smtClean="0">
                          <a:solidFill>
                            <a:schemeClr val="tx1"/>
                          </a:solidFill>
                          <a:latin typeface="+mn-lt"/>
                          <a:ea typeface="+mn-ea"/>
                          <a:cs typeface="+mn-cs"/>
                          <a:sym typeface="Arial"/>
                        </a:rPr>
                        <a:t>f </a:t>
                      </a:r>
                      <a:r>
                        <a:rPr lang="en-US" sz="1600" b="0" i="0" u="none" strike="noStrike" cap="none" baseline="0" dirty="0" smtClean="0">
                          <a:solidFill>
                            <a:schemeClr val="tx1"/>
                          </a:solidFill>
                          <a:latin typeface="+mn-lt"/>
                          <a:ea typeface="+mn-ea"/>
                          <a:cs typeface="+mn-cs"/>
                          <a:sym typeface="Arial"/>
                        </a:rPr>
                        <a:t>+ 7</a:t>
                      </a:r>
                      <a:endParaRPr lang="en-US" sz="1600" dirty="0"/>
                    </a:p>
                  </a:txBody>
                  <a:tcPr anchor="b"/>
                </a:tc>
                <a:tc>
                  <a:txBody>
                    <a:bodyPr/>
                    <a:lstStyle/>
                    <a:p>
                      <a:r>
                        <a:rPr lang="en-US" sz="1600" b="0" i="0" u="none" strike="noStrike" cap="none" baseline="0" dirty="0" smtClean="0">
                          <a:solidFill>
                            <a:schemeClr val="tx1"/>
                          </a:solidFill>
                          <a:latin typeface="+mn-lt"/>
                          <a:ea typeface="+mn-ea"/>
                          <a:cs typeface="+mn-cs"/>
                          <a:sym typeface="Arial"/>
                        </a:rPr>
                        <a:t>f + 7</a:t>
                      </a:r>
                      <a:endParaRPr lang="en-US" sz="1600" dirty="0"/>
                    </a:p>
                  </a:txBody>
                  <a:tcPr anchor="b"/>
                </a:tc>
                <a:extLst>
                  <a:ext uri="{0D108BD9-81ED-4DB2-BD59-A6C34878D82A}">
                    <a16:rowId xmlns:a16="http://schemas.microsoft.com/office/drawing/2014/main" val="3634272468"/>
                  </a:ext>
                </a:extLst>
              </a:tr>
              <a:tr h="472260">
                <a:tc>
                  <a:txBody>
                    <a:bodyPr/>
                    <a:lstStyle/>
                    <a:p>
                      <a:r>
                        <a:rPr lang="en-US" sz="1600" b="0" i="0" u="none" strike="noStrike" cap="none" baseline="0" dirty="0" smtClean="0">
                          <a:solidFill>
                            <a:schemeClr val="tx1"/>
                          </a:solidFill>
                          <a:latin typeface="+mn-lt"/>
                          <a:ea typeface="+mn-ea"/>
                          <a:cs typeface="+mn-cs"/>
                          <a:sym typeface="Arial"/>
                        </a:rPr>
                        <a:t>Subtraction</a:t>
                      </a:r>
                      <a:endParaRPr lang="en-US" sz="1600" dirty="0"/>
                    </a:p>
                  </a:txBody>
                  <a:tcPr anchor="b"/>
                </a:tc>
                <a:tc>
                  <a:txBody>
                    <a:bodyPr/>
                    <a:lstStyle/>
                    <a:p>
                      <a:r>
                        <a:rPr lang="en-US" sz="1600" b="0" i="0" u="none" strike="noStrike" cap="none" baseline="0" dirty="0" smtClean="0">
                          <a:solidFill>
                            <a:schemeClr val="tx1"/>
                          </a:solidFill>
                          <a:latin typeface="+mn-lt"/>
                          <a:ea typeface="+mn-ea"/>
                          <a:cs typeface="+mn-cs"/>
                          <a:sym typeface="Arial"/>
                        </a:rPr>
                        <a:t>–</a:t>
                      </a:r>
                      <a:endParaRPr lang="en-US" sz="1600" dirty="0"/>
                    </a:p>
                  </a:txBody>
                  <a:tcPr anchor="b"/>
                </a:tc>
                <a:tc>
                  <a:txBody>
                    <a:bodyPr/>
                    <a:lstStyle/>
                    <a:p>
                      <a:r>
                        <a:rPr lang="en-US" sz="1600" b="0" i="1" u="none" strike="noStrike" cap="none" baseline="0" dirty="0" smtClean="0">
                          <a:solidFill>
                            <a:schemeClr val="tx1"/>
                          </a:solidFill>
                          <a:latin typeface="+mn-lt"/>
                          <a:ea typeface="+mn-ea"/>
                          <a:cs typeface="+mn-cs"/>
                          <a:sym typeface="Arial"/>
                        </a:rPr>
                        <a:t>p </a:t>
                      </a:r>
                      <a:r>
                        <a:rPr lang="en-US" sz="1600" b="0" i="0" u="none" strike="noStrike" cap="none" baseline="0" dirty="0" smtClean="0">
                          <a:solidFill>
                            <a:schemeClr val="tx1"/>
                          </a:solidFill>
                          <a:latin typeface="+mn-lt"/>
                          <a:ea typeface="+mn-ea"/>
                          <a:cs typeface="+mn-cs"/>
                          <a:sym typeface="Arial"/>
                        </a:rPr>
                        <a:t>– </a:t>
                      </a:r>
                      <a:r>
                        <a:rPr lang="en-US" sz="1600" b="0" i="1" u="none" strike="noStrike" cap="none" baseline="0" dirty="0" smtClean="0">
                          <a:solidFill>
                            <a:schemeClr val="tx1"/>
                          </a:solidFill>
                          <a:latin typeface="+mn-lt"/>
                          <a:ea typeface="+mn-ea"/>
                          <a:cs typeface="+mn-cs"/>
                          <a:sym typeface="Arial"/>
                        </a:rPr>
                        <a:t>c</a:t>
                      </a:r>
                      <a:endParaRPr lang="en-US" sz="1600" dirty="0"/>
                    </a:p>
                  </a:txBody>
                  <a:tcPr anchor="b"/>
                </a:tc>
                <a:tc>
                  <a:txBody>
                    <a:bodyPr/>
                    <a:lstStyle/>
                    <a:p>
                      <a:r>
                        <a:rPr lang="en-US" sz="1600" b="0" i="0" u="none" strike="noStrike" cap="none" baseline="0" dirty="0" smtClean="0">
                          <a:solidFill>
                            <a:schemeClr val="tx1"/>
                          </a:solidFill>
                          <a:latin typeface="+mn-lt"/>
                          <a:ea typeface="+mn-ea"/>
                          <a:cs typeface="+mn-cs"/>
                          <a:sym typeface="Arial"/>
                        </a:rPr>
                        <a:t>p − c</a:t>
                      </a:r>
                      <a:endParaRPr lang="en-US" sz="1600" dirty="0"/>
                    </a:p>
                  </a:txBody>
                  <a:tcPr anchor="b"/>
                </a:tc>
                <a:extLst>
                  <a:ext uri="{0D108BD9-81ED-4DB2-BD59-A6C34878D82A}">
                    <a16:rowId xmlns:a16="http://schemas.microsoft.com/office/drawing/2014/main" val="918620656"/>
                  </a:ext>
                </a:extLst>
              </a:tr>
              <a:tr h="472260">
                <a:tc>
                  <a:txBody>
                    <a:bodyPr/>
                    <a:lstStyle/>
                    <a:p>
                      <a:r>
                        <a:rPr lang="en-US" sz="1600" b="0" i="0" u="none" strike="noStrike" cap="none" baseline="0" dirty="0" smtClean="0">
                          <a:solidFill>
                            <a:schemeClr val="tx1"/>
                          </a:solidFill>
                          <a:latin typeface="+mn-lt"/>
                          <a:ea typeface="+mn-ea"/>
                          <a:cs typeface="+mn-cs"/>
                          <a:sym typeface="Arial"/>
                        </a:rPr>
                        <a:t>Multiplication</a:t>
                      </a:r>
                      <a:endParaRPr lang="en-US" sz="1600" dirty="0"/>
                    </a:p>
                  </a:txBody>
                  <a:tcPr anchor="b"/>
                </a:tc>
                <a:tc>
                  <a:txBody>
                    <a:bodyPr/>
                    <a:lstStyle/>
                    <a:p>
                      <a:r>
                        <a:rPr lang="en-US" sz="1600" b="0" i="0" u="none" strike="noStrike" cap="none" baseline="0" dirty="0" smtClean="0">
                          <a:solidFill>
                            <a:schemeClr val="tx1"/>
                          </a:solidFill>
                          <a:latin typeface="+mn-lt"/>
                          <a:ea typeface="+mn-ea"/>
                          <a:cs typeface="+mn-cs"/>
                          <a:sym typeface="Arial"/>
                        </a:rPr>
                        <a:t>*</a:t>
                      </a:r>
                      <a:endParaRPr lang="en-US" sz="1600" dirty="0"/>
                    </a:p>
                  </a:txBody>
                  <a:tcPr anchor="b"/>
                </a:tc>
                <a:tc>
                  <a:txBody>
                    <a:bodyPr/>
                    <a:lstStyle/>
                    <a:p>
                      <a:r>
                        <a:rPr lang="en-US" sz="1600" b="0" i="1" u="none" strike="noStrike" cap="none" baseline="0" dirty="0" smtClean="0">
                          <a:solidFill>
                            <a:schemeClr val="tx1"/>
                          </a:solidFill>
                          <a:latin typeface="+mn-lt"/>
                          <a:ea typeface="+mn-ea"/>
                          <a:cs typeface="+mn-cs"/>
                          <a:sym typeface="Arial"/>
                        </a:rPr>
                        <a:t>bm</a:t>
                      </a:r>
                      <a:endParaRPr lang="en-US" sz="1600" b="0" i="1" dirty="0"/>
                    </a:p>
                  </a:txBody>
                  <a:tcPr anchor="b"/>
                </a:tc>
                <a:tc>
                  <a:txBody>
                    <a:bodyPr/>
                    <a:lstStyle/>
                    <a:p>
                      <a:r>
                        <a:rPr lang="en-US" sz="1600" b="0" i="0" u="none" strike="noStrike" cap="none" baseline="0" dirty="0" smtClean="0">
                          <a:solidFill>
                            <a:schemeClr val="tx1"/>
                          </a:solidFill>
                          <a:latin typeface="+mn-lt"/>
                          <a:ea typeface="+mn-ea"/>
                          <a:cs typeface="+mn-cs"/>
                          <a:sym typeface="Arial"/>
                        </a:rPr>
                        <a:t>b * m</a:t>
                      </a:r>
                      <a:endParaRPr lang="en-US" sz="1600" dirty="0"/>
                    </a:p>
                  </a:txBody>
                  <a:tcPr anchor="b"/>
                </a:tc>
                <a:extLst>
                  <a:ext uri="{0D108BD9-81ED-4DB2-BD59-A6C34878D82A}">
                    <a16:rowId xmlns:a16="http://schemas.microsoft.com/office/drawing/2014/main" val="4222171020"/>
                  </a:ext>
                </a:extLst>
              </a:tr>
              <a:tr h="587644">
                <a:tc>
                  <a:txBody>
                    <a:bodyPr/>
                    <a:lstStyle/>
                    <a:p>
                      <a:r>
                        <a:rPr lang="en-US" sz="1600" b="0" i="0" u="none" strike="noStrike" cap="none" baseline="0" dirty="0" smtClean="0">
                          <a:solidFill>
                            <a:schemeClr val="tx1"/>
                          </a:solidFill>
                          <a:latin typeface="+mn-lt"/>
                          <a:ea typeface="+mn-ea"/>
                          <a:cs typeface="+mn-cs"/>
                          <a:sym typeface="Arial"/>
                        </a:rPr>
                        <a:t>Division</a:t>
                      </a:r>
                      <a:endParaRPr lang="en-US" sz="1600" dirty="0"/>
                    </a:p>
                  </a:txBody>
                  <a:tcPr anchor="b"/>
                </a:tc>
                <a:tc>
                  <a:txBody>
                    <a:bodyPr/>
                    <a:lstStyle/>
                    <a:p>
                      <a:r>
                        <a:rPr lang="en-US" sz="1600" b="0" i="0" u="none" strike="noStrike" cap="none" baseline="0" dirty="0" smtClean="0">
                          <a:solidFill>
                            <a:schemeClr val="tx1"/>
                          </a:solidFill>
                          <a:latin typeface="+mn-lt"/>
                          <a:ea typeface="+mn-ea"/>
                          <a:cs typeface="+mn-cs"/>
                          <a:sym typeface="Arial"/>
                        </a:rPr>
                        <a:t>/</a:t>
                      </a:r>
                      <a:endParaRPr lang="en-US" sz="1600" dirty="0"/>
                    </a:p>
                  </a:txBody>
                  <a:tcPr anchor="b"/>
                </a:tc>
                <a:tc>
                  <a:txBody>
                    <a:bodyPr/>
                    <a:lstStyle/>
                    <a:p>
                      <a:r>
                        <a:rPr lang="en-US" sz="1200" dirty="0" smtClean="0">
                          <a:solidFill>
                            <a:schemeClr val="bg1"/>
                          </a:solidFill>
                        </a:rPr>
                        <a:t>X slash y or x over y or x divided by y.</a:t>
                      </a:r>
                      <a:endParaRPr lang="en-US" sz="1200" dirty="0">
                        <a:solidFill>
                          <a:schemeClr val="bg1"/>
                        </a:solidFill>
                      </a:endParaRPr>
                    </a:p>
                  </a:txBody>
                  <a:tcPr anchor="b"/>
                </a:tc>
                <a:tc>
                  <a:txBody>
                    <a:bodyPr/>
                    <a:lstStyle/>
                    <a:p>
                      <a:r>
                        <a:rPr lang="en-US" sz="1200" dirty="0" smtClean="0">
                          <a:solidFill>
                            <a:schemeClr val="bg1"/>
                          </a:solidFill>
                        </a:rPr>
                        <a:t>start fraction x over y end fraction</a:t>
                      </a:r>
                      <a:endParaRPr lang="en-US" sz="1200" dirty="0">
                        <a:solidFill>
                          <a:schemeClr val="bg1"/>
                        </a:solidFill>
                      </a:endParaRPr>
                    </a:p>
                  </a:txBody>
                  <a:tcPr anchor="b"/>
                </a:tc>
                <a:extLst>
                  <a:ext uri="{0D108BD9-81ED-4DB2-BD59-A6C34878D82A}">
                    <a16:rowId xmlns:a16="http://schemas.microsoft.com/office/drawing/2014/main" val="820908372"/>
                  </a:ext>
                </a:extLst>
              </a:tr>
              <a:tr h="472260">
                <a:tc>
                  <a:txBody>
                    <a:bodyPr/>
                    <a:lstStyle/>
                    <a:p>
                      <a:r>
                        <a:rPr lang="en-US" sz="1600" b="0" i="0" u="none" strike="noStrike" cap="none" baseline="0" dirty="0" smtClean="0">
                          <a:solidFill>
                            <a:schemeClr val="tx1"/>
                          </a:solidFill>
                          <a:latin typeface="+mn-lt"/>
                          <a:ea typeface="+mn-ea"/>
                          <a:cs typeface="+mn-cs"/>
                          <a:sym typeface="Arial"/>
                        </a:rPr>
                        <a:t>Remainder</a:t>
                      </a:r>
                      <a:endParaRPr lang="en-US" sz="1600" dirty="0"/>
                    </a:p>
                  </a:txBody>
                  <a:tcPr anchor="b"/>
                </a:tc>
                <a:tc>
                  <a:txBody>
                    <a:bodyPr/>
                    <a:lstStyle/>
                    <a:p>
                      <a:r>
                        <a:rPr lang="en-US" sz="1600" b="0" i="0" u="none" strike="noStrike" cap="none" baseline="0" dirty="0" smtClean="0">
                          <a:solidFill>
                            <a:schemeClr val="tx1"/>
                          </a:solidFill>
                          <a:latin typeface="+mn-lt"/>
                          <a:ea typeface="+mn-ea"/>
                          <a:cs typeface="+mn-cs"/>
                          <a:sym typeface="Arial"/>
                        </a:rPr>
                        <a:t>%</a:t>
                      </a:r>
                      <a:endParaRPr lang="en-US" sz="1600" dirty="0"/>
                    </a:p>
                  </a:txBody>
                  <a:tcPr anchor="b"/>
                </a:tc>
                <a:tc>
                  <a:txBody>
                    <a:bodyPr/>
                    <a:lstStyle/>
                    <a:p>
                      <a:r>
                        <a:rPr lang="en-US" sz="1600" b="0" i="1" u="none" strike="noStrike" cap="none" baseline="0" dirty="0" smtClean="0">
                          <a:solidFill>
                            <a:schemeClr val="tx1"/>
                          </a:solidFill>
                          <a:latin typeface="+mn-lt"/>
                          <a:ea typeface="+mn-ea"/>
                          <a:cs typeface="+mn-cs"/>
                          <a:sym typeface="Arial"/>
                        </a:rPr>
                        <a:t>r </a:t>
                      </a:r>
                      <a:r>
                        <a:rPr lang="en-US" sz="1600" b="0" i="0" u="none" strike="noStrike" cap="none" baseline="0" dirty="0" smtClean="0">
                          <a:solidFill>
                            <a:schemeClr val="tx1"/>
                          </a:solidFill>
                          <a:latin typeface="+mn-lt"/>
                          <a:ea typeface="+mn-ea"/>
                          <a:cs typeface="+mn-cs"/>
                          <a:sym typeface="Arial"/>
                        </a:rPr>
                        <a:t>mod </a:t>
                      </a:r>
                      <a:r>
                        <a:rPr lang="en-US" sz="1600" b="0" i="1" u="none" strike="noStrike" cap="none" baseline="0" dirty="0" smtClean="0">
                          <a:solidFill>
                            <a:schemeClr val="tx1"/>
                          </a:solidFill>
                          <a:latin typeface="+mn-lt"/>
                          <a:ea typeface="+mn-ea"/>
                          <a:cs typeface="+mn-cs"/>
                          <a:sym typeface="Arial"/>
                        </a:rPr>
                        <a:t>s</a:t>
                      </a:r>
                      <a:endParaRPr lang="en-US" sz="1600" b="0" i="1" dirty="0"/>
                    </a:p>
                  </a:txBody>
                  <a:tcPr anchor="b"/>
                </a:tc>
                <a:tc>
                  <a:txBody>
                    <a:bodyPr/>
                    <a:lstStyle/>
                    <a:p>
                      <a:r>
                        <a:rPr lang="en-US" sz="1600" b="0" i="0" u="none" strike="noStrike" cap="none" baseline="0" dirty="0" smtClean="0">
                          <a:solidFill>
                            <a:schemeClr val="tx1"/>
                          </a:solidFill>
                          <a:latin typeface="+mn-lt"/>
                          <a:ea typeface="+mn-ea"/>
                          <a:cs typeface="+mn-cs"/>
                          <a:sym typeface="Arial"/>
                        </a:rPr>
                        <a:t>r % s</a:t>
                      </a:r>
                      <a:endParaRPr lang="en-US" sz="1600" dirty="0"/>
                    </a:p>
                  </a:txBody>
                  <a:tcPr anchor="b"/>
                </a:tc>
                <a:extLst>
                  <a:ext uri="{0D108BD9-81ED-4DB2-BD59-A6C34878D82A}">
                    <a16:rowId xmlns:a16="http://schemas.microsoft.com/office/drawing/2014/main" val="2200809480"/>
                  </a:ext>
                </a:extLst>
              </a:tr>
            </a:tbl>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580455276"/>
              </p:ext>
            </p:extLst>
          </p:nvPr>
        </p:nvGraphicFramePr>
        <p:xfrm>
          <a:off x="4386943" y="3933960"/>
          <a:ext cx="1434609" cy="531337"/>
        </p:xfrm>
        <a:graphic>
          <a:graphicData uri="http://schemas.openxmlformats.org/presentationml/2006/ole">
            <mc:AlternateContent xmlns:mc="http://schemas.openxmlformats.org/markup-compatibility/2006">
              <mc:Choice xmlns:v="urn:schemas-microsoft-com:vml" Requires="v">
                <p:oleObj spid="_x0000_s4414" name="Equation" r:id="rId3" imgW="1130040" imgH="419040" progId="Equation.DSMT4">
                  <p:embed/>
                </p:oleObj>
              </mc:Choice>
              <mc:Fallback>
                <p:oleObj name="Equation" r:id="rId3" imgW="1130040" imgH="419040" progId="Equation.DSMT4">
                  <p:embed/>
                  <p:pic>
                    <p:nvPicPr>
                      <p:cNvPr id="0" name=""/>
                      <p:cNvPicPr/>
                      <p:nvPr/>
                    </p:nvPicPr>
                    <p:blipFill>
                      <a:blip r:embed="rId4"/>
                      <a:stretch>
                        <a:fillRect/>
                      </a:stretch>
                    </p:blipFill>
                    <p:spPr>
                      <a:xfrm>
                        <a:off x="4386943" y="3933960"/>
                        <a:ext cx="1434609" cy="531337"/>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88848484"/>
              </p:ext>
            </p:extLst>
          </p:nvPr>
        </p:nvGraphicFramePr>
        <p:xfrm>
          <a:off x="6744818" y="4062770"/>
          <a:ext cx="549258" cy="273718"/>
        </p:xfrm>
        <a:graphic>
          <a:graphicData uri="http://schemas.openxmlformats.org/presentationml/2006/ole">
            <mc:AlternateContent xmlns:mc="http://schemas.openxmlformats.org/markup-compatibility/2006">
              <mc:Choice xmlns:v="urn:schemas-microsoft-com:vml" Requires="v">
                <p:oleObj spid="_x0000_s4415" name="Equation" r:id="rId5" imgW="406080" imgH="203040" progId="Equation.DSMT4">
                  <p:embed/>
                </p:oleObj>
              </mc:Choice>
              <mc:Fallback>
                <p:oleObj name="Equation" r:id="rId5" imgW="406080" imgH="203040" progId="Equation.DSMT4">
                  <p:embed/>
                  <p:pic>
                    <p:nvPicPr>
                      <p:cNvPr id="0" name=""/>
                      <p:cNvPicPr/>
                      <p:nvPr/>
                    </p:nvPicPr>
                    <p:blipFill>
                      <a:blip r:embed="rId6"/>
                      <a:stretch>
                        <a:fillRect/>
                      </a:stretch>
                    </p:blipFill>
                    <p:spPr>
                      <a:xfrm>
                        <a:off x="6744818" y="4062770"/>
                        <a:ext cx="549258" cy="273718"/>
                      </a:xfrm>
                      <a:prstGeom prst="rect">
                        <a:avLst/>
                      </a:prstGeom>
                    </p:spPr>
                  </p:pic>
                </p:oleObj>
              </mc:Fallback>
            </mc:AlternateContent>
          </a:graphicData>
        </a:graphic>
      </p:graphicFrame>
    </p:spTree>
    <p:extLst>
      <p:ext uri="{BB962C8B-B14F-4D97-AF65-F5344CB8AC3E}">
        <p14:creationId xmlns:p14="http://schemas.microsoft.com/office/powerpoint/2010/main" val="2698453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2.5 Arithmetic in C </a:t>
            </a:r>
            <a:r>
              <a:rPr lang="en-US" sz="2000" b="0" kern="1200" dirty="0" smtClean="0">
                <a:latin typeface="Times New Roman" panose="02020603050405020304" pitchFamily="18" charset="0"/>
                <a:ea typeface="+mj-ea"/>
                <a:cs typeface="+mj-cs"/>
              </a:rPr>
              <a:t>(2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1517308"/>
          </a:xfrm>
        </p:spPr>
        <p:txBody>
          <a:bodyPr wrap="square" lIns="91425" tIns="91425" rIns="91425" bIns="91425">
            <a:spAutoFit/>
          </a:bodyPr>
          <a:lstStyle/>
          <a:p>
            <a:pPr marL="0" lvl="0" indent="0">
              <a:lnSpc>
                <a:spcPct val="80000"/>
              </a:lnSpc>
              <a:spcBef>
                <a:spcPct val="20000"/>
              </a:spcBef>
              <a:buNone/>
              <a:tabLst/>
              <a:defRPr/>
            </a:pPr>
            <a:r>
              <a:rPr lang="en-US" sz="2200" b="1" kern="1200" dirty="0">
                <a:solidFill>
                  <a:srgbClr val="000000"/>
                </a:solidFill>
                <a:latin typeface="Arial (Body)"/>
                <a:ea typeface="+mn-ea"/>
                <a:cs typeface="+mn-cs"/>
              </a:rPr>
              <a:t>Integer Division and the Remainder </a:t>
            </a:r>
            <a:r>
              <a:rPr lang="en-US" sz="2200" b="1" kern="1200" dirty="0" smtClean="0">
                <a:solidFill>
                  <a:srgbClr val="000000"/>
                </a:solidFill>
                <a:latin typeface="Arial (Body)"/>
                <a:ea typeface="+mn-ea"/>
                <a:cs typeface="+mn-cs"/>
              </a:rPr>
              <a:t>Operator</a:t>
            </a:r>
          </a:p>
          <a:p>
            <a:pPr lvl="0">
              <a:tabLst/>
              <a:defRPr/>
            </a:pPr>
            <a:r>
              <a:rPr lang="en-US" sz="2200" b="1" kern="1200" dirty="0" smtClean="0">
                <a:solidFill>
                  <a:srgbClr val="000000"/>
                </a:solidFill>
                <a:latin typeface="Arial (Body)"/>
                <a:ea typeface="+mn-ea"/>
                <a:cs typeface="+mn-cs"/>
              </a:rPr>
              <a:t>Integer division</a:t>
            </a:r>
            <a:r>
              <a:rPr lang="en-US" sz="2200" kern="1200" dirty="0" smtClean="0">
                <a:solidFill>
                  <a:srgbClr val="000000"/>
                </a:solidFill>
                <a:latin typeface="Arial (Body)"/>
                <a:ea typeface="+mn-ea"/>
                <a:cs typeface="+mn-cs"/>
              </a:rPr>
              <a:t> yields an integer result</a:t>
            </a:r>
          </a:p>
          <a:p>
            <a:pPr lvl="0">
              <a:tabLst/>
              <a:defRPr/>
            </a:pPr>
            <a:r>
              <a:rPr lang="en-US" sz="2200" kern="1200" dirty="0" smtClean="0">
                <a:solidFill>
                  <a:srgbClr val="000000"/>
                </a:solidFill>
                <a:latin typeface="Arial (Body)"/>
                <a:ea typeface="+mn-ea"/>
                <a:cs typeface="+mn-cs"/>
              </a:rPr>
              <a:t>For example, the expression</a:t>
            </a:r>
          </a:p>
        </p:txBody>
      </p:sp>
      <p:graphicFrame>
        <p:nvGraphicFramePr>
          <p:cNvPr id="10" name="Object 9" descr="7 fourths"/>
          <p:cNvGraphicFramePr>
            <a:graphicFrameLocks noChangeAspect="1"/>
          </p:cNvGraphicFramePr>
          <p:nvPr>
            <p:extLst>
              <p:ext uri="{D42A27DB-BD31-4B8C-83A1-F6EECF244321}">
                <p14:modId xmlns:p14="http://schemas.microsoft.com/office/powerpoint/2010/main" val="1023253248"/>
              </p:ext>
            </p:extLst>
          </p:nvPr>
        </p:nvGraphicFramePr>
        <p:xfrm>
          <a:off x="4413250" y="2478088"/>
          <a:ext cx="266700" cy="687387"/>
        </p:xfrm>
        <a:graphic>
          <a:graphicData uri="http://schemas.openxmlformats.org/presentationml/2006/ole">
            <mc:AlternateContent xmlns:mc="http://schemas.openxmlformats.org/markup-compatibility/2006">
              <mc:Choice xmlns:v="urn:schemas-microsoft-com:vml" Requires="v">
                <p:oleObj spid="_x0000_s1734" name="Equation" r:id="rId3" imgW="152280" imgH="393480" progId="Equation.DSMT4">
                  <p:embed/>
                </p:oleObj>
              </mc:Choice>
              <mc:Fallback>
                <p:oleObj name="Equation" r:id="rId3" imgW="152280" imgH="393480" progId="Equation.DSMT4">
                  <p:embed/>
                  <p:pic>
                    <p:nvPicPr>
                      <p:cNvPr id="0" name=""/>
                      <p:cNvPicPr/>
                      <p:nvPr/>
                    </p:nvPicPr>
                    <p:blipFill>
                      <a:blip r:embed="rId4"/>
                      <a:stretch>
                        <a:fillRect/>
                      </a:stretch>
                    </p:blipFill>
                    <p:spPr>
                      <a:xfrm>
                        <a:off x="4413250" y="2478088"/>
                        <a:ext cx="266700" cy="687387"/>
                      </a:xfrm>
                      <a:prstGeom prst="rect">
                        <a:avLst/>
                      </a:prstGeom>
                    </p:spPr>
                  </p:pic>
                </p:oleObj>
              </mc:Fallback>
            </mc:AlternateContent>
          </a:graphicData>
        </a:graphic>
      </p:graphicFrame>
      <p:sp>
        <p:nvSpPr>
          <p:cNvPr id="4" name="Content Placeholder 3"/>
          <p:cNvSpPr>
            <a:spLocks noGrp="1"/>
          </p:cNvSpPr>
          <p:nvPr>
            <p:ph sz="quarter" idx="13"/>
          </p:nvPr>
        </p:nvSpPr>
        <p:spPr>
          <a:xfrm>
            <a:off x="4695190" y="2560319"/>
            <a:ext cx="3261360" cy="421993"/>
          </a:xfrm>
        </p:spPr>
        <p:txBody>
          <a:bodyPr/>
          <a:lstStyle/>
          <a:p>
            <a:pPr marL="432" indent="0">
              <a:buNone/>
            </a:pPr>
            <a:r>
              <a:rPr lang="en-US" sz="2200" kern="1200" dirty="0" smtClean="0">
                <a:solidFill>
                  <a:srgbClr val="000000"/>
                </a:solidFill>
                <a:latin typeface="Arial (Body)"/>
              </a:rPr>
              <a:t>evaluates to </a:t>
            </a:r>
            <a:r>
              <a:rPr lang="en-US" sz="2200" kern="1200" dirty="0" smtClean="0">
                <a:solidFill>
                  <a:srgbClr val="000000"/>
                </a:solidFill>
                <a:latin typeface="Consolas" panose="020B0609020204030204" pitchFamily="49" charset="0"/>
              </a:rPr>
              <a:t>1</a:t>
            </a:r>
            <a:r>
              <a:rPr lang="en-US" sz="2200" kern="1200" dirty="0" smtClean="0">
                <a:solidFill>
                  <a:srgbClr val="000000"/>
                </a:solidFill>
                <a:latin typeface="Arial (Body)"/>
              </a:rPr>
              <a:t> and the</a:t>
            </a:r>
            <a:endParaRPr lang="en-US" sz="2200" dirty="0"/>
          </a:p>
        </p:txBody>
      </p:sp>
      <p:graphicFrame>
        <p:nvGraphicFramePr>
          <p:cNvPr id="8" name="Object 7" descr="expression 17 fifths evaluates to 3"/>
          <p:cNvGraphicFramePr>
            <a:graphicFrameLocks noChangeAspect="1"/>
          </p:cNvGraphicFramePr>
          <p:nvPr>
            <p:extLst>
              <p:ext uri="{D42A27DB-BD31-4B8C-83A1-F6EECF244321}">
                <p14:modId xmlns:p14="http://schemas.microsoft.com/office/powerpoint/2010/main" val="1005130368"/>
              </p:ext>
            </p:extLst>
          </p:nvPr>
        </p:nvGraphicFramePr>
        <p:xfrm>
          <a:off x="774700" y="2971800"/>
          <a:ext cx="3609975" cy="708025"/>
        </p:xfrm>
        <a:graphic>
          <a:graphicData uri="http://schemas.openxmlformats.org/presentationml/2006/ole">
            <mc:AlternateContent xmlns:mc="http://schemas.openxmlformats.org/markup-compatibility/2006">
              <mc:Choice xmlns:v="urn:schemas-microsoft-com:vml" Requires="v">
                <p:oleObj spid="_x0000_s1735" name="Equation" r:id="rId5" imgW="2006280" imgH="393480" progId="Equation.DSMT4">
                  <p:embed/>
                </p:oleObj>
              </mc:Choice>
              <mc:Fallback>
                <p:oleObj name="Equation" r:id="rId5" imgW="2006280" imgH="393480" progId="Equation.DSMT4">
                  <p:embed/>
                  <p:pic>
                    <p:nvPicPr>
                      <p:cNvPr id="0" name=""/>
                      <p:cNvPicPr/>
                      <p:nvPr/>
                    </p:nvPicPr>
                    <p:blipFill>
                      <a:blip r:embed="rId6"/>
                      <a:stretch>
                        <a:fillRect/>
                      </a:stretch>
                    </p:blipFill>
                    <p:spPr>
                      <a:xfrm>
                        <a:off x="774700" y="2971800"/>
                        <a:ext cx="3609975" cy="708025"/>
                      </a:xfrm>
                      <a:prstGeom prst="rect">
                        <a:avLst/>
                      </a:prstGeom>
                    </p:spPr>
                  </p:pic>
                </p:oleObj>
              </mc:Fallback>
            </mc:AlternateContent>
          </a:graphicData>
        </a:graphic>
      </p:graphicFrame>
      <p:sp>
        <p:nvSpPr>
          <p:cNvPr id="11" name="Content Placeholder 10"/>
          <p:cNvSpPr>
            <a:spLocks noGrp="1"/>
          </p:cNvSpPr>
          <p:nvPr>
            <p:ph sz="quarter" idx="15"/>
          </p:nvPr>
        </p:nvSpPr>
        <p:spPr>
          <a:xfrm>
            <a:off x="457199" y="3566161"/>
            <a:ext cx="8556171" cy="2442754"/>
          </a:xfrm>
        </p:spPr>
        <p:txBody>
          <a:bodyPr/>
          <a:lstStyle/>
          <a:p>
            <a:pPr lvl="0">
              <a:tabLst/>
              <a:defRPr/>
            </a:pPr>
            <a:r>
              <a:rPr lang="en-US" sz="2200" kern="1200" dirty="0" smtClean="0">
                <a:solidFill>
                  <a:srgbClr val="000000"/>
                </a:solidFill>
                <a:latin typeface="Arial (Body)"/>
              </a:rPr>
              <a:t>C provides the </a:t>
            </a:r>
            <a:r>
              <a:rPr lang="en-US" sz="2200" b="1" kern="1200" dirty="0" smtClean="0">
                <a:solidFill>
                  <a:srgbClr val="000000"/>
                </a:solidFill>
                <a:latin typeface="Arial (Body)"/>
              </a:rPr>
              <a:t>remainder operator, %,</a:t>
            </a:r>
            <a:r>
              <a:rPr lang="en-US" sz="2200" kern="1200" dirty="0" smtClean="0">
                <a:solidFill>
                  <a:srgbClr val="000000"/>
                </a:solidFill>
                <a:latin typeface="Arial (Body)"/>
              </a:rPr>
              <a:t> which yields the remainder after integer division</a:t>
            </a:r>
          </a:p>
          <a:p>
            <a:pPr lvl="0">
              <a:tabLst/>
              <a:defRPr/>
            </a:pPr>
            <a:r>
              <a:rPr lang="en-US" sz="2200" kern="1200" dirty="0" smtClean="0">
                <a:solidFill>
                  <a:srgbClr val="000000"/>
                </a:solidFill>
                <a:latin typeface="Arial (Body)"/>
              </a:rPr>
              <a:t>Can be used only with integer operands</a:t>
            </a:r>
          </a:p>
          <a:p>
            <a:pPr lvl="0">
              <a:tabLst/>
              <a:defRPr/>
            </a:pPr>
            <a:r>
              <a:rPr lang="en-US" sz="2200" kern="1200" dirty="0" smtClean="0">
                <a:solidFill>
                  <a:srgbClr val="000000"/>
                </a:solidFill>
                <a:latin typeface="Arial (Body)"/>
              </a:rPr>
              <a:t>The expression </a:t>
            </a:r>
            <a:r>
              <a:rPr lang="en-US" sz="2200" kern="1200" dirty="0" smtClean="0">
                <a:solidFill>
                  <a:srgbClr val="000000"/>
                </a:solidFill>
                <a:latin typeface="Consolas" panose="020B0609020204030204" pitchFamily="49" charset="0"/>
              </a:rPr>
              <a:t>x</a:t>
            </a:r>
            <a:r>
              <a:rPr lang="en-US" sz="2200" b="1" kern="1200" dirty="0" smtClean="0">
                <a:solidFill>
                  <a:srgbClr val="000000"/>
                </a:solidFill>
                <a:latin typeface="Arial (Body)"/>
              </a:rPr>
              <a:t> </a:t>
            </a:r>
            <a:r>
              <a:rPr lang="en-US" sz="2200" kern="1200" dirty="0" smtClean="0">
                <a:solidFill>
                  <a:srgbClr val="000000"/>
                </a:solidFill>
                <a:latin typeface="Consolas" panose="020B0609020204030204" pitchFamily="49" charset="0"/>
              </a:rPr>
              <a:t>%</a:t>
            </a:r>
            <a:r>
              <a:rPr lang="en-US" sz="2200" b="1" kern="1200" dirty="0" smtClean="0">
                <a:solidFill>
                  <a:srgbClr val="000000"/>
                </a:solidFill>
                <a:latin typeface="Arial (Body)"/>
              </a:rPr>
              <a:t> </a:t>
            </a:r>
            <a:r>
              <a:rPr lang="en-US" sz="2200" kern="1200" dirty="0" smtClean="0">
                <a:solidFill>
                  <a:srgbClr val="000000"/>
                </a:solidFill>
                <a:latin typeface="Consolas" panose="020B0609020204030204" pitchFamily="49" charset="0"/>
              </a:rPr>
              <a:t>y</a:t>
            </a:r>
            <a:r>
              <a:rPr lang="en-US" sz="2200" kern="1200" dirty="0" smtClean="0">
                <a:solidFill>
                  <a:srgbClr val="000000"/>
                </a:solidFill>
                <a:latin typeface="Arial (Body)"/>
              </a:rPr>
              <a:t> yields the remainder after </a:t>
            </a:r>
            <a:r>
              <a:rPr lang="en-US" sz="2200" kern="1200" dirty="0" smtClean="0">
                <a:solidFill>
                  <a:srgbClr val="000000"/>
                </a:solidFill>
                <a:latin typeface="Consolas" panose="020B0609020204030204" pitchFamily="49" charset="0"/>
              </a:rPr>
              <a:t>x</a:t>
            </a:r>
            <a:r>
              <a:rPr lang="en-US" sz="2200" kern="1200" dirty="0" smtClean="0">
                <a:solidFill>
                  <a:srgbClr val="000000"/>
                </a:solidFill>
                <a:latin typeface="Arial (Body)"/>
              </a:rPr>
              <a:t> is divided by </a:t>
            </a:r>
            <a:r>
              <a:rPr lang="en-US" sz="2200" kern="1200" dirty="0" smtClean="0">
                <a:solidFill>
                  <a:srgbClr val="000000"/>
                </a:solidFill>
                <a:latin typeface="Consolas" panose="020B0609020204030204" pitchFamily="49" charset="0"/>
              </a:rPr>
              <a:t>y</a:t>
            </a:r>
          </a:p>
          <a:p>
            <a:pPr lvl="0">
              <a:tabLst/>
              <a:defRPr/>
            </a:pPr>
            <a:r>
              <a:rPr lang="en-US" sz="2200" kern="1200" dirty="0" smtClean="0">
                <a:solidFill>
                  <a:srgbClr val="000000"/>
                </a:solidFill>
                <a:latin typeface="Arial (Body)"/>
              </a:rPr>
              <a:t>Thus, </a:t>
            </a:r>
            <a:r>
              <a:rPr lang="en-US" sz="2200" kern="1200" dirty="0" smtClean="0">
                <a:solidFill>
                  <a:srgbClr val="000000"/>
                </a:solidFill>
                <a:latin typeface="Consolas" panose="020B0609020204030204" pitchFamily="49" charset="0"/>
              </a:rPr>
              <a:t>7</a:t>
            </a:r>
            <a:r>
              <a:rPr lang="en-US" sz="2200" kern="1200" dirty="0" smtClean="0">
                <a:solidFill>
                  <a:srgbClr val="000000"/>
                </a:solidFill>
                <a:latin typeface="Arial (Body)"/>
              </a:rPr>
              <a:t> % </a:t>
            </a:r>
            <a:r>
              <a:rPr lang="en-US" sz="2200" kern="1200" dirty="0" smtClean="0">
                <a:solidFill>
                  <a:srgbClr val="000000"/>
                </a:solidFill>
                <a:latin typeface="Consolas" panose="020B0609020204030204" pitchFamily="49" charset="0"/>
              </a:rPr>
              <a:t>4</a:t>
            </a:r>
            <a:r>
              <a:rPr lang="en-US" sz="2200" b="1" kern="1200" dirty="0" smtClean="0">
                <a:solidFill>
                  <a:srgbClr val="000000"/>
                </a:solidFill>
                <a:latin typeface="Arial (Body)"/>
              </a:rPr>
              <a:t> </a:t>
            </a:r>
            <a:r>
              <a:rPr lang="en-US" sz="2200" kern="1200" dirty="0" smtClean="0">
                <a:solidFill>
                  <a:srgbClr val="000000"/>
                </a:solidFill>
                <a:latin typeface="Arial (Body)"/>
              </a:rPr>
              <a:t>yields </a:t>
            </a:r>
            <a:r>
              <a:rPr lang="en-US" sz="2200" kern="1200" dirty="0" smtClean="0">
                <a:solidFill>
                  <a:srgbClr val="000000"/>
                </a:solidFill>
                <a:latin typeface="Consolas" panose="020B0609020204030204" pitchFamily="49" charset="0"/>
              </a:rPr>
              <a:t>3</a:t>
            </a:r>
            <a:r>
              <a:rPr lang="en-US" sz="2200" kern="1200" dirty="0" smtClean="0">
                <a:solidFill>
                  <a:srgbClr val="000000"/>
                </a:solidFill>
                <a:latin typeface="Arial (Body)"/>
              </a:rPr>
              <a:t> and </a:t>
            </a:r>
            <a:r>
              <a:rPr lang="en-US" sz="2200" kern="1200" dirty="0" smtClean="0">
                <a:solidFill>
                  <a:srgbClr val="000000"/>
                </a:solidFill>
                <a:latin typeface="Consolas" panose="020B0609020204030204" pitchFamily="49" charset="0"/>
              </a:rPr>
              <a:t>17</a:t>
            </a:r>
            <a:r>
              <a:rPr lang="en-US" sz="2200" kern="1200" dirty="0" smtClean="0">
                <a:solidFill>
                  <a:srgbClr val="000000"/>
                </a:solidFill>
                <a:latin typeface="Arial (Body)"/>
              </a:rPr>
              <a:t> % </a:t>
            </a:r>
            <a:r>
              <a:rPr lang="en-US" sz="2200" kern="1200" dirty="0" smtClean="0">
                <a:solidFill>
                  <a:srgbClr val="000000"/>
                </a:solidFill>
                <a:latin typeface="Consolas" panose="020B0609020204030204" pitchFamily="49" charset="0"/>
              </a:rPr>
              <a:t>5</a:t>
            </a:r>
            <a:r>
              <a:rPr lang="en-US" sz="2200" b="1" kern="1200" dirty="0" smtClean="0">
                <a:solidFill>
                  <a:srgbClr val="000000"/>
                </a:solidFill>
                <a:latin typeface="Arial (Body)"/>
              </a:rPr>
              <a:t> </a:t>
            </a:r>
            <a:r>
              <a:rPr lang="en-US" sz="2200" kern="1200" dirty="0" smtClean="0">
                <a:solidFill>
                  <a:srgbClr val="000000"/>
                </a:solidFill>
                <a:latin typeface="Arial (Body)"/>
              </a:rPr>
              <a:t>yields </a:t>
            </a:r>
            <a:r>
              <a:rPr lang="en-US" sz="2200" kern="1200" dirty="0" smtClean="0">
                <a:solidFill>
                  <a:srgbClr val="000000"/>
                </a:solidFill>
                <a:latin typeface="Consolas" panose="020B0609020204030204" pitchFamily="49" charset="0"/>
              </a:rPr>
              <a:t>2</a:t>
            </a:r>
            <a:endParaRPr lang="en-US" sz="2200" kern="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639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Programming Error </a:t>
            </a:r>
            <a:r>
              <a:rPr lang="en-US" dirty="0" smtClean="0"/>
              <a:t>2.6</a:t>
            </a:r>
            <a:endParaRPr lang="en-US" dirty="0"/>
          </a:p>
        </p:txBody>
      </p:sp>
      <p:sp>
        <p:nvSpPr>
          <p:cNvPr id="5" name="Text Placeholder 4"/>
          <p:cNvSpPr>
            <a:spLocks noGrp="1"/>
          </p:cNvSpPr>
          <p:nvPr>
            <p:ph type="body" idx="1"/>
          </p:nvPr>
        </p:nvSpPr>
        <p:spPr/>
        <p:txBody>
          <a:bodyPr/>
          <a:lstStyle/>
          <a:p>
            <a:pPr marL="0" indent="0">
              <a:buNone/>
            </a:pPr>
            <a:r>
              <a:rPr lang="en-US" sz="2400" dirty="0">
                <a:latin typeface="+mn-lt"/>
              </a:rPr>
              <a:t>An attempt to divide by zero is normally undefined on computer systems and generally results in a fatal error that causes the program to terminate immediately without having successfully performed its job. </a:t>
            </a:r>
            <a:r>
              <a:rPr lang="en-US" sz="2400" b="1" dirty="0">
                <a:latin typeface="+mn-lt"/>
              </a:rPr>
              <a:t>Nonfatal errors </a:t>
            </a:r>
            <a:r>
              <a:rPr lang="en-US" sz="2400" dirty="0">
                <a:latin typeface="+mn-lt"/>
              </a:rPr>
              <a:t>allow programs to run to completion, often producing incorrect </a:t>
            </a:r>
            <a:r>
              <a:rPr lang="en-US" sz="2400" dirty="0" smtClean="0">
                <a:latin typeface="+mn-lt"/>
              </a:rPr>
              <a:t>results.</a:t>
            </a:r>
            <a:endParaRPr lang="en-US" sz="2400" dirty="0">
              <a:latin typeface="+mn-lt"/>
            </a:endParaRPr>
          </a:p>
        </p:txBody>
      </p:sp>
    </p:spTree>
    <p:extLst>
      <p:ext uri="{BB962C8B-B14F-4D97-AF65-F5344CB8AC3E}">
        <p14:creationId xmlns:p14="http://schemas.microsoft.com/office/powerpoint/2010/main" val="706847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2.5 Arithmetic in C </a:t>
            </a:r>
            <a:r>
              <a:rPr lang="en-US" sz="2000" b="0" kern="1200" dirty="0" smtClean="0">
                <a:latin typeface="Times New Roman" panose="02020603050405020304" pitchFamily="18" charset="0"/>
                <a:ea typeface="+mj-ea"/>
                <a:cs typeface="+mj-cs"/>
              </a:rPr>
              <a:t>(3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097741"/>
          </a:xfrm>
        </p:spPr>
        <p:txBody>
          <a:bodyPr wrap="square" lIns="91425" tIns="91425" rIns="91425" bIns="91425">
            <a:spAutoFit/>
          </a:bodyPr>
          <a:lstStyle/>
          <a:p>
            <a:pPr marL="0" lvl="0" indent="0">
              <a:lnSpc>
                <a:spcPct val="90000"/>
              </a:lnSpc>
              <a:spcBef>
                <a:spcPct val="20000"/>
              </a:spcBef>
              <a:buNone/>
              <a:tabLst/>
              <a:defRPr/>
            </a:pPr>
            <a:r>
              <a:rPr lang="en-US" sz="2200" b="1" kern="1200" dirty="0">
                <a:solidFill>
                  <a:srgbClr val="000000"/>
                </a:solidFill>
                <a:latin typeface="Arial (Body)"/>
                <a:ea typeface="+mn-ea"/>
                <a:cs typeface="+mn-cs"/>
              </a:rPr>
              <a:t>Arithmetic Expressions in Straight-Line Form</a:t>
            </a:r>
          </a:p>
          <a:p>
            <a:pPr lvl="0">
              <a:tabLst/>
              <a:defRPr/>
            </a:pPr>
            <a:r>
              <a:rPr lang="en-US" sz="2200" kern="1200" dirty="0">
                <a:solidFill>
                  <a:srgbClr val="000000"/>
                </a:solidFill>
                <a:latin typeface="Arial (Body)"/>
                <a:ea typeface="+mn-ea"/>
                <a:cs typeface="+mn-cs"/>
              </a:rPr>
              <a:t>Arithmetic expressions in C must be written in </a:t>
            </a:r>
            <a:r>
              <a:rPr lang="en-US" sz="2200" b="1" kern="1200" dirty="0">
                <a:solidFill>
                  <a:srgbClr val="000000"/>
                </a:solidFill>
                <a:latin typeface="Arial (Body)"/>
                <a:ea typeface="+mn-ea"/>
                <a:cs typeface="+mn-cs"/>
              </a:rPr>
              <a:t>straight-line</a:t>
            </a:r>
            <a:r>
              <a:rPr lang="en-US" sz="2200" kern="1200" dirty="0">
                <a:solidFill>
                  <a:srgbClr val="000000"/>
                </a:solidFill>
                <a:latin typeface="Arial (Body)"/>
                <a:ea typeface="+mn-ea"/>
                <a:cs typeface="+mn-cs"/>
              </a:rPr>
              <a:t> </a:t>
            </a:r>
            <a:r>
              <a:rPr lang="en-US" sz="2200" b="1" kern="1200" dirty="0">
                <a:solidFill>
                  <a:srgbClr val="000000"/>
                </a:solidFill>
                <a:latin typeface="Arial (Body)"/>
                <a:ea typeface="+mn-ea"/>
                <a:cs typeface="+mn-cs"/>
              </a:rPr>
              <a:t>form</a:t>
            </a:r>
            <a:r>
              <a:rPr lang="en-US" sz="2200" kern="1200" dirty="0">
                <a:solidFill>
                  <a:srgbClr val="000000"/>
                </a:solidFill>
                <a:latin typeface="Arial (Body)"/>
                <a:ea typeface="+mn-ea"/>
                <a:cs typeface="+mn-cs"/>
              </a:rPr>
              <a:t> to facilitate entering programs into the computer.</a:t>
            </a:r>
          </a:p>
          <a:p>
            <a:pPr lvl="0">
              <a:tabLst/>
              <a:defRPr/>
            </a:pPr>
            <a:r>
              <a:rPr lang="en-US" sz="2200" kern="1200" dirty="0">
                <a:solidFill>
                  <a:srgbClr val="000000"/>
                </a:solidFill>
                <a:latin typeface="Arial (Body)"/>
                <a:ea typeface="+mn-ea"/>
                <a:cs typeface="+mn-cs"/>
              </a:rPr>
              <a:t>Thus, expressions such as “</a:t>
            </a:r>
            <a:r>
              <a:rPr lang="en-US" sz="2200" b="1" kern="1200" dirty="0">
                <a:solidFill>
                  <a:srgbClr val="000000"/>
                </a:solidFill>
                <a:latin typeface="Consolas" panose="020B0609020204030204" pitchFamily="49" charset="0"/>
                <a:ea typeface="+mn-ea"/>
                <a:cs typeface="Consolas" panose="020B0609020204030204" pitchFamily="49" charset="0"/>
              </a:rPr>
              <a:t>a</a:t>
            </a:r>
            <a:r>
              <a:rPr lang="en-US" sz="2200" kern="1200" dirty="0">
                <a:solidFill>
                  <a:srgbClr val="000000"/>
                </a:solidFill>
                <a:latin typeface="Arial (Body)"/>
                <a:ea typeface="+mn-ea"/>
                <a:cs typeface="+mn-cs"/>
              </a:rPr>
              <a:t> divided by </a:t>
            </a:r>
            <a:r>
              <a:rPr lang="en-US" sz="2200" b="1" kern="1200" dirty="0" smtClean="0">
                <a:solidFill>
                  <a:srgbClr val="000000"/>
                </a:solidFill>
                <a:latin typeface="Consolas" panose="020B0609020204030204" pitchFamily="49" charset="0"/>
                <a:ea typeface="+mn-ea"/>
                <a:cs typeface="Consolas" panose="020B0609020204030204" pitchFamily="49" charset="0"/>
              </a:rPr>
              <a:t>b</a:t>
            </a:r>
            <a:r>
              <a:rPr lang="en-US" sz="2200" kern="1200" dirty="0" smtClean="0">
                <a:solidFill>
                  <a:srgbClr val="000000"/>
                </a:solidFill>
                <a:latin typeface="Arial (Body)"/>
                <a:ea typeface="+mn-ea"/>
                <a:cs typeface="+mn-cs"/>
              </a:rPr>
              <a:t>” </a:t>
            </a:r>
            <a:r>
              <a:rPr lang="en-US" sz="2200" kern="1200" dirty="0">
                <a:solidFill>
                  <a:srgbClr val="000000"/>
                </a:solidFill>
                <a:latin typeface="Arial (Body)"/>
                <a:ea typeface="+mn-ea"/>
                <a:cs typeface="+mn-cs"/>
              </a:rPr>
              <a:t>must be written as </a:t>
            </a:r>
            <a:r>
              <a:rPr lang="en-US" sz="2200" kern="1200" dirty="0">
                <a:solidFill>
                  <a:srgbClr val="000000"/>
                </a:solidFill>
                <a:latin typeface="Consolas" panose="020B0609020204030204" pitchFamily="49" charset="0"/>
                <a:ea typeface="+mn-ea"/>
                <a:cs typeface="+mn-cs"/>
              </a:rPr>
              <a:t>a/b</a:t>
            </a:r>
            <a:r>
              <a:rPr lang="en-US" sz="2200" kern="1200" dirty="0">
                <a:solidFill>
                  <a:srgbClr val="000000"/>
                </a:solidFill>
                <a:latin typeface="Arial (Body)"/>
                <a:ea typeface="+mn-ea"/>
                <a:cs typeface="+mn-cs"/>
              </a:rPr>
              <a:t> so that all operators and operands appear in a straight line.</a:t>
            </a:r>
          </a:p>
          <a:p>
            <a:pPr lvl="0">
              <a:tabLst/>
              <a:defRPr/>
            </a:pPr>
            <a:r>
              <a:rPr lang="en-US" sz="2200" kern="1200" dirty="0">
                <a:solidFill>
                  <a:srgbClr val="000000"/>
                </a:solidFill>
                <a:latin typeface="Arial (Body)"/>
                <a:ea typeface="+mn-ea"/>
                <a:cs typeface="+mn-cs"/>
              </a:rPr>
              <a:t>The algebraic </a:t>
            </a:r>
            <a:r>
              <a:rPr lang="en-US" sz="2200" kern="1200" dirty="0" smtClean="0">
                <a:solidFill>
                  <a:srgbClr val="000000"/>
                </a:solidFill>
                <a:latin typeface="Arial (Body)"/>
                <a:ea typeface="+mn-ea"/>
                <a:cs typeface="+mn-cs"/>
              </a:rPr>
              <a:t>notation</a:t>
            </a:r>
            <a:endParaRPr lang="en-US" sz="2200" kern="1200" dirty="0">
              <a:solidFill>
                <a:srgbClr val="000000"/>
              </a:solidFill>
              <a:latin typeface="Arial (Body)"/>
              <a:ea typeface="+mn-ea"/>
              <a:cs typeface="+mn-cs"/>
            </a:endParaRPr>
          </a:p>
        </p:txBody>
      </p:sp>
      <p:graphicFrame>
        <p:nvGraphicFramePr>
          <p:cNvPr id="5" name="Object 4" descr="A over b"/>
          <p:cNvGraphicFramePr>
            <a:graphicFrameLocks noChangeAspect="1"/>
          </p:cNvGraphicFramePr>
          <p:nvPr>
            <p:extLst>
              <p:ext uri="{D42A27DB-BD31-4B8C-83A1-F6EECF244321}">
                <p14:modId xmlns:p14="http://schemas.microsoft.com/office/powerpoint/2010/main" val="1601235144"/>
              </p:ext>
            </p:extLst>
          </p:nvPr>
        </p:nvGraphicFramePr>
        <p:xfrm>
          <a:off x="3629618" y="4032912"/>
          <a:ext cx="299804" cy="774489"/>
        </p:xfrm>
        <a:graphic>
          <a:graphicData uri="http://schemas.openxmlformats.org/presentationml/2006/ole">
            <mc:AlternateContent xmlns:mc="http://schemas.openxmlformats.org/markup-compatibility/2006">
              <mc:Choice xmlns:v="urn:schemas-microsoft-com:vml" Requires="v">
                <p:oleObj spid="_x0000_s2396" name="Equation" r:id="rId3" imgW="152280" imgH="393480" progId="Equation.DSMT4">
                  <p:embed/>
                </p:oleObj>
              </mc:Choice>
              <mc:Fallback>
                <p:oleObj name="Equation" r:id="rId3" imgW="152280" imgH="393480" progId="Equation.DSMT4">
                  <p:embed/>
                  <p:pic>
                    <p:nvPicPr>
                      <p:cNvPr id="0" name=""/>
                      <p:cNvPicPr/>
                      <p:nvPr/>
                    </p:nvPicPr>
                    <p:blipFill>
                      <a:blip r:embed="rId4"/>
                      <a:stretch>
                        <a:fillRect/>
                      </a:stretch>
                    </p:blipFill>
                    <p:spPr>
                      <a:xfrm>
                        <a:off x="3629618" y="4032912"/>
                        <a:ext cx="299804" cy="774489"/>
                      </a:xfrm>
                      <a:prstGeom prst="rect">
                        <a:avLst/>
                      </a:prstGeom>
                    </p:spPr>
                  </p:pic>
                </p:oleObj>
              </mc:Fallback>
            </mc:AlternateContent>
          </a:graphicData>
        </a:graphic>
      </p:graphicFrame>
      <p:sp>
        <p:nvSpPr>
          <p:cNvPr id="4" name="Text Placeholder 3"/>
          <p:cNvSpPr>
            <a:spLocks noGrp="1"/>
          </p:cNvSpPr>
          <p:nvPr>
            <p:ph type="body" idx="2"/>
          </p:nvPr>
        </p:nvSpPr>
        <p:spPr>
          <a:xfrm>
            <a:off x="457198" y="4023389"/>
            <a:ext cx="8229601" cy="2155609"/>
          </a:xfrm>
        </p:spPr>
        <p:txBody>
          <a:bodyPr/>
          <a:lstStyle/>
          <a:p>
            <a:pPr marL="228600" indent="3200400">
              <a:lnSpc>
                <a:spcPct val="150000"/>
              </a:lnSpc>
              <a:buNone/>
            </a:pPr>
            <a:r>
              <a:rPr lang="en-US" sz="2200" kern="1200" dirty="0" smtClean="0">
                <a:solidFill>
                  <a:srgbClr val="000000"/>
                </a:solidFill>
                <a:latin typeface="Arial (Body)"/>
              </a:rPr>
              <a:t>is </a:t>
            </a:r>
            <a:r>
              <a:rPr lang="en-US" sz="2200" kern="1200" dirty="0">
                <a:solidFill>
                  <a:srgbClr val="000000"/>
                </a:solidFill>
                <a:latin typeface="Arial (Body)"/>
              </a:rPr>
              <a:t>generally not acceptable to compilers, although some special-purpose software packages do support more natural notation for complex mathematical </a:t>
            </a:r>
            <a:r>
              <a:rPr lang="en-US" sz="2200" kern="1200" dirty="0" smtClean="0">
                <a:solidFill>
                  <a:srgbClr val="000000"/>
                </a:solidFill>
                <a:latin typeface="Arial (Body)"/>
              </a:rPr>
              <a:t>expressions</a:t>
            </a:r>
            <a:r>
              <a:rPr lang="en-US" sz="2200" kern="1200" dirty="0">
                <a:solidFill>
                  <a:srgbClr val="000000"/>
                </a:solidFill>
                <a:latin typeface="Arial (Body)"/>
              </a:rPr>
              <a:t>.</a:t>
            </a:r>
          </a:p>
        </p:txBody>
      </p:sp>
    </p:spTree>
    <p:extLst>
      <p:ext uri="{BB962C8B-B14F-4D97-AF65-F5344CB8AC3E}">
        <p14:creationId xmlns:p14="http://schemas.microsoft.com/office/powerpoint/2010/main" val="3504207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2.5 Arithmetic in C </a:t>
            </a:r>
            <a:r>
              <a:rPr lang="en-US" sz="2000" b="0" kern="1200" dirty="0" smtClean="0">
                <a:latin typeface="Times New Roman" panose="02020603050405020304" pitchFamily="18" charset="0"/>
                <a:ea typeface="+mj-ea"/>
                <a:cs typeface="+mj-cs"/>
              </a:rPr>
              <a:t>(4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marL="0" lvl="0" indent="0">
              <a:spcBef>
                <a:spcPct val="20000"/>
              </a:spcBef>
              <a:buNone/>
              <a:tabLst/>
              <a:defRPr/>
            </a:pPr>
            <a:r>
              <a:rPr lang="en-US" sz="2400" b="1" kern="1200" dirty="0">
                <a:solidFill>
                  <a:srgbClr val="000000"/>
                </a:solidFill>
                <a:latin typeface="Arial (Body)"/>
                <a:ea typeface="+mn-ea"/>
                <a:cs typeface="+mn-cs"/>
              </a:rPr>
              <a:t>Parentheses for Grouping Subexpressions</a:t>
            </a:r>
          </a:p>
          <a:p>
            <a:pPr lvl="0">
              <a:tabLst/>
              <a:defRPr/>
            </a:pPr>
            <a:r>
              <a:rPr lang="en-US" sz="2400" kern="1200" dirty="0">
                <a:solidFill>
                  <a:srgbClr val="000000"/>
                </a:solidFill>
                <a:latin typeface="Arial (Body)"/>
                <a:ea typeface="+mn-ea"/>
                <a:cs typeface="+mn-cs"/>
              </a:rPr>
              <a:t>Parentheses are used in C expressions in the same manner as in algebraic expressions.</a:t>
            </a:r>
          </a:p>
          <a:p>
            <a:pPr lvl="0">
              <a:tabLst/>
              <a:defRPr/>
            </a:pPr>
            <a:r>
              <a:rPr lang="en-US" sz="2400" kern="1200" dirty="0">
                <a:solidFill>
                  <a:srgbClr val="000000"/>
                </a:solidFill>
                <a:latin typeface="Arial (Body)"/>
                <a:ea typeface="+mn-ea"/>
                <a:cs typeface="+mn-cs"/>
              </a:rPr>
              <a:t>For example, to multiply </a:t>
            </a:r>
            <a:r>
              <a:rPr lang="en-US" sz="2400" kern="1200" dirty="0">
                <a:solidFill>
                  <a:srgbClr val="000000"/>
                </a:solidFill>
                <a:latin typeface="Consolas" panose="020B0609020204030204" pitchFamily="49" charset="0"/>
                <a:ea typeface="+mn-ea"/>
                <a:cs typeface="Consolas" panose="020B0609020204030204" pitchFamily="49" charset="0"/>
              </a:rPr>
              <a:t>a</a:t>
            </a:r>
            <a:r>
              <a:rPr lang="en-US" sz="2400" kern="1200" dirty="0">
                <a:solidFill>
                  <a:srgbClr val="000000"/>
                </a:solidFill>
                <a:latin typeface="Arial (Body)"/>
                <a:ea typeface="+mn-ea"/>
                <a:cs typeface="+mn-cs"/>
              </a:rPr>
              <a:t> times the quantity </a:t>
            </a:r>
            <a:r>
              <a:rPr lang="en-US" sz="2400" kern="1200" dirty="0">
                <a:solidFill>
                  <a:srgbClr val="000000"/>
                </a:solidFill>
                <a:latin typeface="Consolas" panose="020B0609020204030204" pitchFamily="49" charset="0"/>
                <a:ea typeface="+mn-ea"/>
                <a:cs typeface="+mn-cs"/>
              </a:rPr>
              <a:t>b + c</a:t>
            </a:r>
            <a:r>
              <a:rPr lang="en-US" sz="2400" kern="1200" dirty="0">
                <a:solidFill>
                  <a:srgbClr val="000000"/>
                </a:solidFill>
                <a:latin typeface="Arial (Body)"/>
                <a:ea typeface="+mn-ea"/>
                <a:cs typeface="+mn-cs"/>
              </a:rPr>
              <a:t> we </a:t>
            </a:r>
            <a:r>
              <a:rPr lang="en-US" sz="2400" kern="1200" dirty="0" smtClean="0">
                <a:solidFill>
                  <a:srgbClr val="000000"/>
                </a:solidFill>
                <a:latin typeface="Arial (Body)"/>
                <a:ea typeface="+mn-ea"/>
                <a:cs typeface="+mn-cs"/>
              </a:rPr>
              <a:t>write</a:t>
            </a:r>
            <a:endParaRPr lang="en-US" sz="2400" kern="1200" dirty="0">
              <a:solidFill>
                <a:srgbClr val="000000"/>
              </a:solidFill>
              <a:latin typeface="Arial (Body)"/>
              <a:ea typeface="+mn-ea"/>
              <a:cs typeface="+mn-cs"/>
            </a:endParaRPr>
          </a:p>
        </p:txBody>
      </p:sp>
      <p:graphicFrame>
        <p:nvGraphicFramePr>
          <p:cNvPr id="4" name="Object 3" descr="A asterisk left parenthesis b plus c right parenthesis."/>
          <p:cNvGraphicFramePr>
            <a:graphicFrameLocks noChangeAspect="1"/>
          </p:cNvGraphicFramePr>
          <p:nvPr>
            <p:extLst>
              <p:ext uri="{D42A27DB-BD31-4B8C-83A1-F6EECF244321}">
                <p14:modId xmlns:p14="http://schemas.microsoft.com/office/powerpoint/2010/main" val="2558280361"/>
              </p:ext>
            </p:extLst>
          </p:nvPr>
        </p:nvGraphicFramePr>
        <p:xfrm>
          <a:off x="1525588" y="3473450"/>
          <a:ext cx="1457325" cy="531813"/>
        </p:xfrm>
        <a:graphic>
          <a:graphicData uri="http://schemas.openxmlformats.org/presentationml/2006/ole">
            <mc:AlternateContent xmlns:mc="http://schemas.openxmlformats.org/markup-compatibility/2006">
              <mc:Choice xmlns:v="urn:schemas-microsoft-com:vml" Requires="v">
                <p:oleObj spid="_x0000_s3418" name="Equation" r:id="rId3" imgW="698400" imgH="253800" progId="Equation.DSMT4">
                  <p:embed/>
                </p:oleObj>
              </mc:Choice>
              <mc:Fallback>
                <p:oleObj name="Equation" r:id="rId3" imgW="698400" imgH="253800" progId="Equation.DSMT4">
                  <p:embed/>
                  <p:pic>
                    <p:nvPicPr>
                      <p:cNvPr id="0" name=""/>
                      <p:cNvPicPr/>
                      <p:nvPr/>
                    </p:nvPicPr>
                    <p:blipFill>
                      <a:blip r:embed="rId4"/>
                      <a:stretch>
                        <a:fillRect/>
                      </a:stretch>
                    </p:blipFill>
                    <p:spPr>
                      <a:xfrm>
                        <a:off x="1525588" y="3473450"/>
                        <a:ext cx="1457325" cy="531813"/>
                      </a:xfrm>
                      <a:prstGeom prst="rect">
                        <a:avLst/>
                      </a:prstGeom>
                    </p:spPr>
                  </p:pic>
                </p:oleObj>
              </mc:Fallback>
            </mc:AlternateContent>
          </a:graphicData>
        </a:graphic>
      </p:graphicFrame>
    </p:spTree>
    <p:extLst>
      <p:ext uri="{BB962C8B-B14F-4D97-AF65-F5344CB8AC3E}">
        <p14:creationId xmlns:p14="http://schemas.microsoft.com/office/powerpoint/2010/main" val="4093141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2.2 A Simple C Program: Printing a Line of Text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17)</a:t>
            </a:r>
            <a:endParaRPr lang="en-US" dirty="0"/>
          </a:p>
        </p:txBody>
      </p:sp>
      <p:sp>
        <p:nvSpPr>
          <p:cNvPr id="3" name="Text Placeholder 2"/>
          <p:cNvSpPr>
            <a:spLocks noGrp="1"/>
          </p:cNvSpPr>
          <p:nvPr>
            <p:ph type="body" idx="1"/>
          </p:nvPr>
        </p:nvSpPr>
        <p:spPr>
          <a:xfrm>
            <a:off x="457200" y="1600201"/>
            <a:ext cx="423732" cy="518886"/>
          </a:xfrm>
        </p:spPr>
        <p:txBody>
          <a:bodyPr/>
          <a:lstStyle/>
          <a:p>
            <a:pPr marL="255600" lvl="1" indent="-255600">
              <a:spcBef>
                <a:spcPts val="1500"/>
              </a:spcBef>
              <a:buFont typeface="Arial" panose="020B0604020202020204" pitchFamily="34" charset="0"/>
              <a:buChar char="•"/>
            </a:pPr>
            <a:r>
              <a:rPr lang="en-US" altLang="en-US" sz="2400" dirty="0" smtClean="0">
                <a:solidFill>
                  <a:schemeClr val="tx1"/>
                </a:solidFill>
                <a:latin typeface="+mn-lt"/>
              </a:rPr>
              <a:t> </a:t>
            </a:r>
            <a:endParaRPr lang="en-US" altLang="en-US" sz="2400" dirty="0">
              <a:solidFill>
                <a:schemeClr val="tx1"/>
              </a:solidFill>
              <a:latin typeface="+mn-lt"/>
            </a:endParaRPr>
          </a:p>
        </p:txBody>
      </p:sp>
      <p:pic>
        <p:nvPicPr>
          <p:cNvPr id="4" name="Picture 3" descr="The computer code has 2 lines. The lines read as follows. Line 1. forward slash forward slash F i g. 2 period 1 colon f i g 0 2 underscore 0 1 period c. Line 2. forward slash forward slash A first program in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576" y="1726700"/>
            <a:ext cx="3899165" cy="654710"/>
          </a:xfrm>
          <a:prstGeom prst="rect">
            <a:avLst/>
          </a:prstGeom>
        </p:spPr>
      </p:pic>
      <p:sp>
        <p:nvSpPr>
          <p:cNvPr id="5" name="Text Placeholder 4"/>
          <p:cNvSpPr>
            <a:spLocks noGrp="1"/>
          </p:cNvSpPr>
          <p:nvPr>
            <p:ph type="body" idx="2"/>
          </p:nvPr>
        </p:nvSpPr>
        <p:spPr>
          <a:xfrm>
            <a:off x="457200" y="2583543"/>
            <a:ext cx="8229600" cy="2510971"/>
          </a:xfrm>
        </p:spPr>
        <p:txBody>
          <a:bodyPr/>
          <a:lstStyle/>
          <a:p>
            <a:pPr lvl="1"/>
            <a:r>
              <a:rPr lang="en-US" altLang="en-US" sz="2400" dirty="0" smtClean="0">
                <a:solidFill>
                  <a:schemeClr val="tx1"/>
                </a:solidFill>
                <a:latin typeface="+mn-lt"/>
              </a:rPr>
              <a:t>begin </a:t>
            </a:r>
            <a:r>
              <a:rPr lang="en-US" altLang="en-US" sz="2400" dirty="0">
                <a:solidFill>
                  <a:schemeClr val="tx1"/>
                </a:solidFill>
                <a:latin typeface="+mn-lt"/>
              </a:rPr>
              <a:t>with </a:t>
            </a:r>
            <a:r>
              <a:rPr lang="en-US" altLang="en-US" sz="2400" dirty="0">
                <a:solidFill>
                  <a:schemeClr val="tx1"/>
                </a:solidFill>
                <a:latin typeface="Consolas" panose="020B0609020204030204" pitchFamily="49" charset="0"/>
              </a:rPr>
              <a:t>//</a:t>
            </a:r>
            <a:r>
              <a:rPr lang="en-US" altLang="en-US" sz="2400" dirty="0">
                <a:solidFill>
                  <a:schemeClr val="tx1"/>
                </a:solidFill>
                <a:latin typeface="+mn-lt"/>
              </a:rPr>
              <a:t>, indicating that these two lines are </a:t>
            </a:r>
            <a:r>
              <a:rPr lang="en-US" altLang="en-US" sz="2400" b="1" dirty="0">
                <a:solidFill>
                  <a:schemeClr val="tx1"/>
                </a:solidFill>
                <a:latin typeface="+mn-lt"/>
              </a:rPr>
              <a:t>comments.</a:t>
            </a:r>
          </a:p>
          <a:p>
            <a:pPr lvl="1"/>
            <a:r>
              <a:rPr lang="en-US" altLang="en-US" sz="2400" dirty="0">
                <a:solidFill>
                  <a:schemeClr val="tx1"/>
                </a:solidFill>
                <a:latin typeface="+mn-lt"/>
              </a:rPr>
              <a:t>Comments </a:t>
            </a:r>
            <a:r>
              <a:rPr lang="en-US" altLang="en-US" sz="2400" b="1" dirty="0">
                <a:solidFill>
                  <a:schemeClr val="tx1"/>
                </a:solidFill>
                <a:latin typeface="+mn-lt"/>
              </a:rPr>
              <a:t>document programs</a:t>
            </a:r>
            <a:r>
              <a:rPr lang="en-US" altLang="en-US" sz="2400" dirty="0">
                <a:solidFill>
                  <a:schemeClr val="tx1"/>
                </a:solidFill>
                <a:latin typeface="+mn-lt"/>
              </a:rPr>
              <a:t> and improve program readability.</a:t>
            </a:r>
          </a:p>
          <a:p>
            <a:pPr lvl="1"/>
            <a:r>
              <a:rPr lang="en-US" altLang="en-US" sz="2400" dirty="0">
                <a:solidFill>
                  <a:schemeClr val="tx1"/>
                </a:solidFill>
                <a:latin typeface="+mn-lt"/>
              </a:rPr>
              <a:t>Comments do not cause the computer to perform any action when the program is run</a:t>
            </a:r>
            <a:r>
              <a:rPr lang="en-US" altLang="en-US" sz="2400" dirty="0" smtClean="0">
                <a:solidFill>
                  <a:schemeClr val="tx1"/>
                </a:solidFill>
                <a:latin typeface="+mn-lt"/>
              </a:rPr>
              <a:t>.</a:t>
            </a:r>
            <a:endParaRPr lang="en-US" altLang="en-US" sz="2400" dirty="0">
              <a:solidFill>
                <a:schemeClr val="tx1"/>
              </a:solidFill>
              <a:latin typeface="+mn-lt"/>
            </a:endParaRPr>
          </a:p>
        </p:txBody>
      </p:sp>
    </p:spTree>
    <p:extLst>
      <p:ext uri="{BB962C8B-B14F-4D97-AF65-F5344CB8AC3E}">
        <p14:creationId xmlns:p14="http://schemas.microsoft.com/office/powerpoint/2010/main" val="28669402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2.5 Arithmetic in C </a:t>
            </a:r>
            <a:r>
              <a:rPr lang="en-US" sz="2000" b="0" kern="1200" dirty="0" smtClean="0">
                <a:latin typeface="Times New Roman" panose="02020603050405020304" pitchFamily="18" charset="0"/>
                <a:ea typeface="+mj-ea"/>
                <a:cs typeface="+mj-cs"/>
              </a:rPr>
              <a:t>(5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187270"/>
          </a:xfrm>
        </p:spPr>
        <p:txBody>
          <a:bodyPr wrap="square" lIns="91425" tIns="91425" rIns="91425" bIns="91425">
            <a:spAutoFit/>
          </a:bodyPr>
          <a:lstStyle/>
          <a:p>
            <a:pPr marL="0" lvl="0" indent="0">
              <a:lnSpc>
                <a:spcPct val="90000"/>
              </a:lnSpc>
              <a:spcBef>
                <a:spcPct val="20000"/>
              </a:spcBef>
              <a:buNone/>
              <a:tabLst/>
              <a:defRPr/>
            </a:pPr>
            <a:r>
              <a:rPr lang="en-US" sz="2400" b="1" kern="1200" dirty="0">
                <a:solidFill>
                  <a:srgbClr val="000000"/>
                </a:solidFill>
                <a:latin typeface="Arial (Body)"/>
                <a:ea typeface="+mn-ea"/>
                <a:cs typeface="+mn-cs"/>
              </a:rPr>
              <a:t>Rules of Operator Precedence</a:t>
            </a:r>
          </a:p>
          <a:p>
            <a:pPr lvl="0">
              <a:tabLst/>
              <a:defRPr/>
            </a:pPr>
            <a:r>
              <a:rPr lang="en-US" sz="2400" kern="1200" dirty="0">
                <a:solidFill>
                  <a:srgbClr val="000000"/>
                </a:solidFill>
                <a:latin typeface="Arial (Body)"/>
                <a:ea typeface="+mn-ea"/>
                <a:cs typeface="+mn-cs"/>
              </a:rPr>
              <a:t>C applies the operators in arithmetic expressions in a precise sequence determined by the following </a:t>
            </a:r>
            <a:r>
              <a:rPr lang="en-US" sz="2400" b="1" kern="1200" dirty="0">
                <a:solidFill>
                  <a:srgbClr val="000000"/>
                </a:solidFill>
                <a:latin typeface="Arial (Body)"/>
                <a:ea typeface="+mn-ea"/>
                <a:cs typeface="+mn-cs"/>
              </a:rPr>
              <a:t>rules of operator precedence,</a:t>
            </a:r>
            <a:r>
              <a:rPr lang="en-US" sz="2400" kern="1200" dirty="0">
                <a:solidFill>
                  <a:srgbClr val="000000"/>
                </a:solidFill>
                <a:latin typeface="Arial (Body)"/>
                <a:ea typeface="+mn-ea"/>
                <a:cs typeface="+mn-cs"/>
              </a:rPr>
              <a:t> which are generally the same as those in algebra:</a:t>
            </a:r>
          </a:p>
          <a:p>
            <a:pPr marL="741600" lvl="1" indent="-284400">
              <a:buFont typeface="Arial" panose="020B0604020202020204" pitchFamily="34" charset="0"/>
              <a:buChar char="–"/>
              <a:defRPr/>
            </a:pPr>
            <a:r>
              <a:rPr lang="en-US" sz="2400" kern="1200" dirty="0">
                <a:solidFill>
                  <a:srgbClr val="000000"/>
                </a:solidFill>
                <a:latin typeface="Arial (Body)"/>
                <a:ea typeface="+mn-ea"/>
                <a:cs typeface="+mn-cs"/>
              </a:rPr>
              <a:t>Operators in expressions contained within pairs of parentheses are evaluated first. Parentheses are said to be at the “highest level of precedence.” In cases of </a:t>
            </a:r>
            <a:r>
              <a:rPr lang="en-US" sz="2400" b="1" kern="1200" dirty="0">
                <a:solidFill>
                  <a:srgbClr val="000000"/>
                </a:solidFill>
                <a:latin typeface="Arial (Body)"/>
                <a:ea typeface="+mn-ea"/>
                <a:cs typeface="+mn-cs"/>
              </a:rPr>
              <a:t>nested,</a:t>
            </a:r>
            <a:r>
              <a:rPr lang="en-US" sz="2400" kern="1200" dirty="0">
                <a:solidFill>
                  <a:srgbClr val="000000"/>
                </a:solidFill>
                <a:latin typeface="Arial (Body)"/>
                <a:ea typeface="+mn-ea"/>
                <a:cs typeface="+mn-cs"/>
              </a:rPr>
              <a:t> or </a:t>
            </a:r>
            <a:r>
              <a:rPr lang="en-US" sz="2400" b="1" kern="1200" dirty="0">
                <a:solidFill>
                  <a:srgbClr val="000000"/>
                </a:solidFill>
                <a:latin typeface="Arial (Body)"/>
                <a:ea typeface="+mn-ea"/>
                <a:cs typeface="+mn-cs"/>
              </a:rPr>
              <a:t>embedded, parentheses,</a:t>
            </a:r>
            <a:r>
              <a:rPr lang="en-US" sz="2400" kern="1200" dirty="0">
                <a:solidFill>
                  <a:srgbClr val="000000"/>
                </a:solidFill>
                <a:latin typeface="Arial (Body)"/>
                <a:ea typeface="+mn-ea"/>
                <a:cs typeface="+mn-cs"/>
              </a:rPr>
              <a:t> such </a:t>
            </a:r>
            <a:r>
              <a:rPr lang="en-US" sz="2400" kern="1200" dirty="0" smtClean="0">
                <a:solidFill>
                  <a:srgbClr val="000000"/>
                </a:solidFill>
                <a:latin typeface="Arial (Body)"/>
                <a:ea typeface="+mn-ea"/>
                <a:cs typeface="+mn-cs"/>
              </a:rPr>
              <a:t>as</a:t>
            </a:r>
          </a:p>
          <a:p>
            <a:pPr marL="1257300" lvl="1" indent="-342900">
              <a:buFont typeface="Arial" panose="020B0604020202020204" pitchFamily="34" charset="0"/>
              <a:buChar char="▪"/>
              <a:defRPr/>
            </a:pPr>
            <a:r>
              <a:rPr lang="en-US" sz="2400" kern="1200" dirty="0" smtClean="0">
                <a:solidFill>
                  <a:srgbClr val="000000"/>
                </a:solidFill>
                <a:latin typeface="Arial (Body)"/>
                <a:ea typeface="+mn-ea"/>
                <a:cs typeface="+mn-cs"/>
              </a:rPr>
              <a:t> </a:t>
            </a:r>
          </a:p>
        </p:txBody>
      </p:sp>
      <p:graphicFrame>
        <p:nvGraphicFramePr>
          <p:cNvPr id="4" name="Object 3" descr="Left parenthesis left parenthesis a + b right parenthesis + c right parenthesis."/>
          <p:cNvGraphicFramePr>
            <a:graphicFrameLocks noChangeAspect="1"/>
          </p:cNvGraphicFramePr>
          <p:nvPr>
            <p:extLst>
              <p:ext uri="{D42A27DB-BD31-4B8C-83A1-F6EECF244321}">
                <p14:modId xmlns:p14="http://schemas.microsoft.com/office/powerpoint/2010/main" val="166706683"/>
              </p:ext>
            </p:extLst>
          </p:nvPr>
        </p:nvGraphicFramePr>
        <p:xfrm>
          <a:off x="1648381" y="5269586"/>
          <a:ext cx="1492961" cy="411856"/>
        </p:xfrm>
        <a:graphic>
          <a:graphicData uri="http://schemas.openxmlformats.org/presentationml/2006/ole">
            <mc:AlternateContent xmlns:mc="http://schemas.openxmlformats.org/markup-compatibility/2006">
              <mc:Choice xmlns:v="urn:schemas-microsoft-com:vml" Requires="v">
                <p:oleObj spid="_x0000_s10259" name="Equation" r:id="rId3" imgW="736560" imgH="203040" progId="Equation.DSMT4">
                  <p:embed/>
                </p:oleObj>
              </mc:Choice>
              <mc:Fallback>
                <p:oleObj name="Equation" r:id="rId3" imgW="736560" imgH="203040" progId="Equation.DSMT4">
                  <p:embed/>
                  <p:pic>
                    <p:nvPicPr>
                      <p:cNvPr id="0" name=""/>
                      <p:cNvPicPr/>
                      <p:nvPr/>
                    </p:nvPicPr>
                    <p:blipFill>
                      <a:blip r:embed="rId4"/>
                      <a:stretch>
                        <a:fillRect/>
                      </a:stretch>
                    </p:blipFill>
                    <p:spPr>
                      <a:xfrm>
                        <a:off x="1648381" y="5269586"/>
                        <a:ext cx="1492961" cy="411856"/>
                      </a:xfrm>
                      <a:prstGeom prst="rect">
                        <a:avLst/>
                      </a:prstGeom>
                    </p:spPr>
                  </p:pic>
                </p:oleObj>
              </mc:Fallback>
            </mc:AlternateContent>
          </a:graphicData>
        </a:graphic>
      </p:graphicFrame>
      <p:sp>
        <p:nvSpPr>
          <p:cNvPr id="5" name="Text Placeholder 4"/>
          <p:cNvSpPr>
            <a:spLocks noGrp="1"/>
          </p:cNvSpPr>
          <p:nvPr>
            <p:ph type="body" idx="2"/>
          </p:nvPr>
        </p:nvSpPr>
        <p:spPr>
          <a:xfrm>
            <a:off x="457200" y="5519057"/>
            <a:ext cx="8229600" cy="838199"/>
          </a:xfrm>
        </p:spPr>
        <p:txBody>
          <a:bodyPr/>
          <a:lstStyle/>
          <a:p>
            <a:pPr marL="0" indent="0">
              <a:buNone/>
            </a:pPr>
            <a:r>
              <a:rPr lang="en-US" sz="2400" kern="1200" dirty="0">
                <a:solidFill>
                  <a:srgbClr val="000000"/>
                </a:solidFill>
                <a:latin typeface="Arial (Body)"/>
              </a:rPr>
              <a:t>the operators in the innermost pair of parentheses are applied first</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1264315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2.5 Arithmetic in C </a:t>
            </a:r>
            <a:r>
              <a:rPr lang="en-US" sz="2000" b="0" kern="1200" dirty="0" smtClean="0">
                <a:latin typeface="Times New Roman" panose="02020603050405020304" pitchFamily="18" charset="0"/>
                <a:ea typeface="+mj-ea"/>
                <a:cs typeface="+mj-cs"/>
              </a:rPr>
              <a:t>(6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37314"/>
          </a:xfrm>
        </p:spPr>
        <p:txBody>
          <a:bodyPr/>
          <a:lstStyle/>
          <a:p>
            <a:pPr lvl="1" eaLnBrk="1" hangingPunct="1"/>
            <a:r>
              <a:rPr lang="en-US" altLang="en-US" sz="2200" dirty="0">
                <a:solidFill>
                  <a:srgbClr val="000000"/>
                </a:solidFill>
                <a:latin typeface="+mn-lt"/>
              </a:rPr>
              <a:t>Multiplication, division and remainder operations are applied next. If an expression contains several multiplication, division and remainder operations, evaluation proceeds from left to right. Multiplication, division and remainder are said to be on the same level of precedence.</a:t>
            </a:r>
          </a:p>
          <a:p>
            <a:pPr lvl="1" eaLnBrk="1" hangingPunct="1"/>
            <a:r>
              <a:rPr lang="en-US" altLang="en-US" sz="2200" dirty="0">
                <a:solidFill>
                  <a:srgbClr val="000000"/>
                </a:solidFill>
                <a:latin typeface="+mn-lt"/>
              </a:rPr>
              <a:t>Addition and subtraction operations are evaluated next. If an expression contains several addition and subtraction operations, evaluation proceeds from left to right. Addition and subtraction also have the same level of precedence, which is lower than the precedence of the multiplication, division and remainder operations.</a:t>
            </a:r>
          </a:p>
          <a:p>
            <a:pPr lvl="1" eaLnBrk="1" hangingPunct="1"/>
            <a:r>
              <a:rPr lang="en-US" altLang="en-US" sz="2200" dirty="0">
                <a:solidFill>
                  <a:srgbClr val="000000"/>
                </a:solidFill>
                <a:latin typeface="+mn-lt"/>
              </a:rPr>
              <a:t>The assignment operator (</a:t>
            </a:r>
            <a:r>
              <a:rPr lang="en-US" altLang="en-US" sz="2200" dirty="0">
                <a:solidFill>
                  <a:srgbClr val="000000"/>
                </a:solidFill>
                <a:latin typeface="Consolas" panose="020B0609020204030204" pitchFamily="49" charset="0"/>
              </a:rPr>
              <a:t>=</a:t>
            </a:r>
            <a:r>
              <a:rPr lang="en-US" altLang="en-US" sz="2200" dirty="0">
                <a:solidFill>
                  <a:srgbClr val="000000"/>
                </a:solidFill>
                <a:latin typeface="+mn-lt"/>
              </a:rPr>
              <a:t>) is evaluated last</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1751842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2.5 Arithmetic in C </a:t>
            </a:r>
            <a:r>
              <a:rPr lang="en-US" sz="2000" b="0" kern="1200" dirty="0" smtClean="0">
                <a:latin typeface="Times New Roman" panose="02020603050405020304" pitchFamily="18" charset="0"/>
                <a:ea typeface="+mj-ea"/>
                <a:cs typeface="+mj-cs"/>
              </a:rPr>
              <a:t>(7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rules of operator precedence specify the order C uses to evaluate expressions. When we say evaluation proceeds from left to right, we’re referring to the </a:t>
            </a:r>
            <a:r>
              <a:rPr lang="en-US" altLang="en-US" sz="2400" b="1" kern="1200" dirty="0">
                <a:solidFill>
                  <a:srgbClr val="000000"/>
                </a:solidFill>
                <a:latin typeface="Arial (Body)"/>
                <a:ea typeface="+mn-ea"/>
                <a:cs typeface="+mn-cs"/>
              </a:rPr>
              <a:t>associativity</a:t>
            </a:r>
            <a:r>
              <a:rPr lang="en-US" altLang="en-US" sz="2400" kern="1200" dirty="0">
                <a:solidFill>
                  <a:srgbClr val="000000"/>
                </a:solidFill>
                <a:latin typeface="Arial (Body)"/>
                <a:ea typeface="+mn-ea"/>
                <a:cs typeface="+mn-cs"/>
              </a:rPr>
              <a:t> of the operators.</a:t>
            </a:r>
          </a:p>
          <a:p>
            <a:pPr lvl="0">
              <a:tabLst/>
            </a:pPr>
            <a:r>
              <a:rPr lang="en-US" altLang="en-US" sz="2400" kern="1200" dirty="0">
                <a:solidFill>
                  <a:srgbClr val="000000"/>
                </a:solidFill>
                <a:latin typeface="Arial (Body)"/>
                <a:ea typeface="+mn-ea"/>
                <a:cs typeface="+mn-cs"/>
              </a:rPr>
              <a:t>We’ll see that some operators associate from right to left.</a:t>
            </a:r>
          </a:p>
          <a:p>
            <a:pPr lvl="0">
              <a:tabLst/>
            </a:pPr>
            <a:r>
              <a:rPr lang="en-US" altLang="en-US" sz="2400" kern="1200" dirty="0">
                <a:solidFill>
                  <a:srgbClr val="000000"/>
                </a:solidFill>
                <a:latin typeface="Arial (Body)"/>
                <a:ea typeface="+mn-ea"/>
                <a:cs typeface="+mn-cs"/>
              </a:rPr>
              <a:t>Figure 2.10 summarizes these rules of operator precedence for the operators we’ve seen so far.</a:t>
            </a:r>
          </a:p>
        </p:txBody>
      </p:sp>
    </p:spTree>
    <p:extLst>
      <p:ext uri="{BB962C8B-B14F-4D97-AF65-F5344CB8AC3E}">
        <p14:creationId xmlns:p14="http://schemas.microsoft.com/office/powerpoint/2010/main" val="1919155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2.10 Precedence </a:t>
            </a:r>
            <a:r>
              <a:rPr lang="en-US" dirty="0"/>
              <a:t>of Arithmetic </a:t>
            </a:r>
            <a:r>
              <a:rPr lang="en-US" dirty="0" smtClean="0"/>
              <a:t>Operators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778565019"/>
              </p:ext>
            </p:extLst>
          </p:nvPr>
        </p:nvGraphicFramePr>
        <p:xfrm>
          <a:off x="457200" y="1640841"/>
          <a:ext cx="8229601" cy="3297720"/>
        </p:xfrm>
        <a:graphic>
          <a:graphicData uri="http://schemas.openxmlformats.org/drawingml/2006/table">
            <a:tbl>
              <a:tblPr firstRow="1" bandRow="1">
                <a:tableStyleId>{5940675A-B579-460E-94D1-54222C63F5DA}</a:tableStyleId>
              </a:tblPr>
              <a:tblGrid>
                <a:gridCol w="1349829">
                  <a:extLst>
                    <a:ext uri="{9D8B030D-6E8A-4147-A177-3AD203B41FA5}">
                      <a16:colId xmlns:a16="http://schemas.microsoft.com/office/drawing/2014/main" val="2140149068"/>
                    </a:ext>
                  </a:extLst>
                </a:gridCol>
                <a:gridCol w="1709057">
                  <a:extLst>
                    <a:ext uri="{9D8B030D-6E8A-4147-A177-3AD203B41FA5}">
                      <a16:colId xmlns:a16="http://schemas.microsoft.com/office/drawing/2014/main" val="3531634999"/>
                    </a:ext>
                  </a:extLst>
                </a:gridCol>
                <a:gridCol w="5170715">
                  <a:extLst>
                    <a:ext uri="{9D8B030D-6E8A-4147-A177-3AD203B41FA5}">
                      <a16:colId xmlns:a16="http://schemas.microsoft.com/office/drawing/2014/main" val="4067104639"/>
                    </a:ext>
                  </a:extLst>
                </a:gridCol>
              </a:tblGrid>
              <a:tr h="340359">
                <a:tc>
                  <a:txBody>
                    <a:bodyPr/>
                    <a:lstStyle/>
                    <a:p>
                      <a:r>
                        <a:rPr lang="en-US" sz="1600" b="1" i="0" u="none" strike="noStrike" cap="none" baseline="0" dirty="0" smtClean="0">
                          <a:solidFill>
                            <a:schemeClr val="tx1"/>
                          </a:solidFill>
                          <a:latin typeface="+mn-lt"/>
                          <a:ea typeface="+mn-ea"/>
                          <a:cs typeface="+mn-cs"/>
                          <a:sym typeface="Arial"/>
                        </a:rPr>
                        <a:t>Operator(s)</a:t>
                      </a:r>
                      <a:endParaRPr lang="en-US" sz="1600" b="1" dirty="0"/>
                    </a:p>
                  </a:txBody>
                  <a:tcPr anchor="b"/>
                </a:tc>
                <a:tc>
                  <a:txBody>
                    <a:bodyPr/>
                    <a:lstStyle/>
                    <a:p>
                      <a:r>
                        <a:rPr lang="en-US" sz="1600" b="1" i="0" u="none" strike="noStrike" cap="none" baseline="0" dirty="0" smtClean="0">
                          <a:solidFill>
                            <a:schemeClr val="tx1"/>
                          </a:solidFill>
                          <a:latin typeface="+mn-lt"/>
                          <a:ea typeface="+mn-ea"/>
                          <a:cs typeface="+mn-cs"/>
                          <a:sym typeface="Arial"/>
                        </a:rPr>
                        <a:t>Operation(s)</a:t>
                      </a:r>
                      <a:endParaRPr lang="en-US" sz="1600" b="1" dirty="0"/>
                    </a:p>
                  </a:txBody>
                  <a:tcPr anchor="b"/>
                </a:tc>
                <a:tc>
                  <a:txBody>
                    <a:bodyPr/>
                    <a:lstStyle/>
                    <a:p>
                      <a:r>
                        <a:rPr lang="en-US" sz="1600" b="1" i="0" u="none" strike="noStrike" cap="none" baseline="0" dirty="0" smtClean="0">
                          <a:solidFill>
                            <a:schemeClr val="tx1"/>
                          </a:solidFill>
                          <a:latin typeface="+mn-lt"/>
                          <a:ea typeface="+mn-ea"/>
                          <a:cs typeface="+mn-cs"/>
                          <a:sym typeface="Arial"/>
                        </a:rPr>
                        <a:t>Order of evaluation (precedence)</a:t>
                      </a:r>
                      <a:endParaRPr lang="en-US" sz="1600" b="1" dirty="0"/>
                    </a:p>
                  </a:txBody>
                  <a:tcPr anchor="b"/>
                </a:tc>
                <a:extLst>
                  <a:ext uri="{0D108BD9-81ED-4DB2-BD59-A6C34878D82A}">
                    <a16:rowId xmlns:a16="http://schemas.microsoft.com/office/drawing/2014/main" val="2190322313"/>
                  </a:ext>
                </a:extLst>
              </a:tr>
              <a:tr h="1220001">
                <a:tc>
                  <a:txBody>
                    <a:bodyPr/>
                    <a:lstStyle/>
                    <a:p>
                      <a:r>
                        <a:rPr lang="en-US" sz="1600" b="0" i="0" u="none" strike="noStrike" cap="none" baseline="0" dirty="0" smtClean="0">
                          <a:solidFill>
                            <a:schemeClr val="tx1"/>
                          </a:solidFill>
                          <a:latin typeface="+mn-lt"/>
                          <a:ea typeface="+mn-ea"/>
                          <a:cs typeface="+mn-cs"/>
                          <a:sym typeface="Arial"/>
                        </a:rPr>
                        <a:t>( )</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Parentheses</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Evaluated first. If the parentheses are nested,</a:t>
                      </a:r>
                    </a:p>
                    <a:p>
                      <a:r>
                        <a:rPr lang="en-US" sz="1600" b="0" i="0" u="none" strike="noStrike" cap="none" baseline="0" dirty="0" smtClean="0">
                          <a:solidFill>
                            <a:schemeClr val="tx1"/>
                          </a:solidFill>
                          <a:latin typeface="+mn-lt"/>
                          <a:ea typeface="+mn-ea"/>
                          <a:cs typeface="+mn-cs"/>
                          <a:sym typeface="Arial"/>
                        </a:rPr>
                        <a:t>the expression in the </a:t>
                      </a:r>
                      <a:r>
                        <a:rPr lang="en-US" sz="1600" b="1" i="0" u="none" strike="noStrike" cap="none" baseline="0" dirty="0" smtClean="0">
                          <a:solidFill>
                            <a:schemeClr val="tx1"/>
                          </a:solidFill>
                          <a:latin typeface="+mn-lt"/>
                          <a:ea typeface="+mn-ea"/>
                          <a:cs typeface="+mn-cs"/>
                          <a:sym typeface="Arial"/>
                        </a:rPr>
                        <a:t>innermost</a:t>
                      </a:r>
                      <a:r>
                        <a:rPr lang="en-US" sz="1600" b="0" i="1"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pair is evaluated first. If there are several pairs of parentheses “on the same level” (i.e., not nested), they’re evaluated left to right.</a:t>
                      </a:r>
                      <a:endParaRPr lang="en-US" sz="1600" dirty="0"/>
                    </a:p>
                  </a:txBody>
                  <a:tcPr/>
                </a:tc>
                <a:extLst>
                  <a:ext uri="{0D108BD9-81ED-4DB2-BD59-A6C34878D82A}">
                    <a16:rowId xmlns:a16="http://schemas.microsoft.com/office/drawing/2014/main" val="3999332845"/>
                  </a:ext>
                </a:extLst>
              </a:tr>
              <a:tr h="645883">
                <a:tc>
                  <a:txBody>
                    <a:bodyPr/>
                    <a:lstStyle/>
                    <a:p>
                      <a:r>
                        <a:rPr lang="en-US" sz="1600" b="0" i="0" u="none" strike="noStrike" cap="none" baseline="0" dirty="0" smtClean="0">
                          <a:solidFill>
                            <a:schemeClr val="tx1"/>
                          </a:solidFill>
                          <a:latin typeface="+mn-lt"/>
                          <a:ea typeface="+mn-ea"/>
                          <a:cs typeface="+mn-cs"/>
                          <a:sym typeface="Arial"/>
                        </a:rPr>
                        <a:t>*</a:t>
                      </a:r>
                    </a:p>
                    <a:p>
                      <a:r>
                        <a:rPr lang="en-US" sz="1600" b="0" i="0" u="none" strike="noStrike" cap="none" baseline="0" dirty="0" smtClean="0">
                          <a:solidFill>
                            <a:schemeClr val="tx1"/>
                          </a:solidFill>
                          <a:latin typeface="+mn-lt"/>
                          <a:ea typeface="+mn-ea"/>
                          <a:cs typeface="+mn-cs"/>
                          <a:sym typeface="Arial"/>
                        </a:rPr>
                        <a:t>/</a:t>
                      </a:r>
                    </a:p>
                    <a:p>
                      <a:r>
                        <a:rPr lang="en-US" sz="1600" b="0" i="0" u="none" strike="noStrike" cap="none" baseline="0" dirty="0" smtClean="0">
                          <a:solidFill>
                            <a:schemeClr val="tx1"/>
                          </a:solidFill>
                          <a:latin typeface="+mn-lt"/>
                          <a:ea typeface="+mn-ea"/>
                          <a:cs typeface="+mn-cs"/>
                          <a:sym typeface="Arial"/>
                        </a:rPr>
                        <a:t>%</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Multiplication</a:t>
                      </a:r>
                    </a:p>
                    <a:p>
                      <a:r>
                        <a:rPr lang="en-US" sz="1600" b="0" i="0" u="none" strike="noStrike" cap="none" baseline="0" dirty="0" smtClean="0">
                          <a:solidFill>
                            <a:schemeClr val="tx1"/>
                          </a:solidFill>
                          <a:latin typeface="+mn-lt"/>
                          <a:ea typeface="+mn-ea"/>
                          <a:cs typeface="+mn-cs"/>
                          <a:sym typeface="Arial"/>
                        </a:rPr>
                        <a:t>Division</a:t>
                      </a:r>
                    </a:p>
                    <a:p>
                      <a:r>
                        <a:rPr lang="en-US" sz="1600" b="0" i="0" u="none" strike="noStrike" cap="none" baseline="0" dirty="0" smtClean="0">
                          <a:solidFill>
                            <a:schemeClr val="tx1"/>
                          </a:solidFill>
                          <a:latin typeface="+mn-lt"/>
                          <a:ea typeface="+mn-ea"/>
                          <a:cs typeface="+mn-cs"/>
                          <a:sym typeface="Arial"/>
                        </a:rPr>
                        <a:t>Remainder</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Evaluated second. If there are several, they’re</a:t>
                      </a:r>
                    </a:p>
                    <a:p>
                      <a:r>
                        <a:rPr lang="en-US" sz="1600" b="0" i="0" u="none" strike="noStrike" cap="none" baseline="0" dirty="0" smtClean="0">
                          <a:solidFill>
                            <a:schemeClr val="tx1"/>
                          </a:solidFill>
                          <a:latin typeface="+mn-lt"/>
                          <a:ea typeface="+mn-ea"/>
                          <a:cs typeface="+mn-cs"/>
                          <a:sym typeface="Arial"/>
                        </a:rPr>
                        <a:t>evaluated left to right.</a:t>
                      </a:r>
                      <a:endParaRPr lang="en-US" sz="1600" dirty="0"/>
                    </a:p>
                  </a:txBody>
                  <a:tcPr/>
                </a:tc>
                <a:extLst>
                  <a:ext uri="{0D108BD9-81ED-4DB2-BD59-A6C34878D82A}">
                    <a16:rowId xmlns:a16="http://schemas.microsoft.com/office/drawing/2014/main" val="218070590"/>
                  </a:ext>
                </a:extLst>
              </a:tr>
              <a:tr h="454510">
                <a:tc>
                  <a:txBody>
                    <a:bodyPr/>
                    <a:lstStyle/>
                    <a:p>
                      <a:r>
                        <a:rPr lang="en-US" sz="1600" b="0" i="0" u="none" strike="noStrike" cap="none" baseline="0" dirty="0" smtClean="0">
                          <a:solidFill>
                            <a:schemeClr val="tx1"/>
                          </a:solidFill>
                          <a:latin typeface="+mn-lt"/>
                          <a:ea typeface="+mn-ea"/>
                          <a:cs typeface="+mn-cs"/>
                          <a:sym typeface="Arial"/>
                        </a:rPr>
                        <a:t>+</a:t>
                      </a:r>
                    </a:p>
                    <a:p>
                      <a:r>
                        <a:rPr lang="en-US" sz="1600" b="0" i="0" u="none" strike="noStrike" cap="none" baseline="0" dirty="0" smtClean="0">
                          <a:solidFill>
                            <a:schemeClr val="tx1"/>
                          </a:solidFill>
                          <a:latin typeface="+mn-lt"/>
                          <a:ea typeface="+mn-ea"/>
                          <a:cs typeface="+mn-cs"/>
                          <a:sym typeface="Arial"/>
                        </a:rPr>
                        <a:t>−</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Addition</a:t>
                      </a:r>
                    </a:p>
                    <a:p>
                      <a:r>
                        <a:rPr lang="en-US" sz="1600" b="0" i="0" u="none" strike="noStrike" cap="none" baseline="0" dirty="0" smtClean="0">
                          <a:solidFill>
                            <a:schemeClr val="tx1"/>
                          </a:solidFill>
                          <a:latin typeface="+mn-lt"/>
                          <a:ea typeface="+mn-ea"/>
                          <a:cs typeface="+mn-cs"/>
                          <a:sym typeface="Arial"/>
                        </a:rPr>
                        <a:t>Subtraction</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Evaluated third. If there are several, they’re</a:t>
                      </a:r>
                    </a:p>
                    <a:p>
                      <a:r>
                        <a:rPr lang="en-US" sz="1600" b="0" i="0" u="none" strike="noStrike" cap="none" baseline="0" dirty="0" smtClean="0">
                          <a:solidFill>
                            <a:schemeClr val="tx1"/>
                          </a:solidFill>
                          <a:latin typeface="+mn-lt"/>
                          <a:ea typeface="+mn-ea"/>
                          <a:cs typeface="+mn-cs"/>
                          <a:sym typeface="Arial"/>
                        </a:rPr>
                        <a:t>evaluated left to right.</a:t>
                      </a:r>
                      <a:endParaRPr lang="en-US" sz="1600" dirty="0"/>
                    </a:p>
                  </a:txBody>
                  <a:tcPr/>
                </a:tc>
                <a:extLst>
                  <a:ext uri="{0D108BD9-81ED-4DB2-BD59-A6C34878D82A}">
                    <a16:rowId xmlns:a16="http://schemas.microsoft.com/office/drawing/2014/main" val="3999904172"/>
                  </a:ext>
                </a:extLst>
              </a:tr>
              <a:tr h="263138">
                <a:tc>
                  <a:txBody>
                    <a:bodyPr/>
                    <a:lstStyle/>
                    <a:p>
                      <a:r>
                        <a:rPr lang="en-US" sz="1600" b="0" i="0" u="none" strike="noStrike" cap="none" baseline="0" dirty="0" smtClean="0">
                          <a:solidFill>
                            <a:schemeClr val="tx1"/>
                          </a:solidFill>
                          <a:latin typeface="+mn-lt"/>
                          <a:ea typeface="+mn-ea"/>
                          <a:cs typeface="+mn-cs"/>
                          <a:sym typeface="Arial"/>
                        </a:rPr>
                        <a:t>=</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Assignment</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Evaluated last.</a:t>
                      </a:r>
                      <a:endParaRPr lang="en-US" sz="1600" dirty="0"/>
                    </a:p>
                  </a:txBody>
                  <a:tcPr/>
                </a:tc>
                <a:extLst>
                  <a:ext uri="{0D108BD9-81ED-4DB2-BD59-A6C34878D82A}">
                    <a16:rowId xmlns:a16="http://schemas.microsoft.com/office/drawing/2014/main" val="1784212959"/>
                  </a:ext>
                </a:extLst>
              </a:tr>
            </a:tbl>
          </a:graphicData>
        </a:graphic>
      </p:graphicFrame>
    </p:spTree>
    <p:extLst>
      <p:ext uri="{BB962C8B-B14F-4D97-AF65-F5344CB8AC3E}">
        <p14:creationId xmlns:p14="http://schemas.microsoft.com/office/powerpoint/2010/main" val="7603352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2.5 Arithmetic in C </a:t>
            </a:r>
            <a:r>
              <a:rPr lang="en-US" sz="2000" b="0" kern="1200" dirty="0" smtClean="0">
                <a:latin typeface="Times New Roman" panose="02020603050405020304" pitchFamily="18" charset="0"/>
                <a:ea typeface="+mj-ea"/>
                <a:cs typeface="+mj-cs"/>
              </a:rPr>
              <a:t>(8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Figure 2.11 illustrates the order in which the operators are applied.</a:t>
            </a:r>
          </a:p>
        </p:txBody>
      </p:sp>
    </p:spTree>
    <p:extLst>
      <p:ext uri="{BB962C8B-B14F-4D97-AF65-F5344CB8AC3E}">
        <p14:creationId xmlns:p14="http://schemas.microsoft.com/office/powerpoint/2010/main" val="23770771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2.11 Order </a:t>
            </a:r>
            <a:r>
              <a:rPr lang="en-US" dirty="0"/>
              <a:t>in Which a Second-Degree Polynomial </a:t>
            </a:r>
            <a:r>
              <a:rPr lang="en-US" dirty="0" smtClean="0"/>
              <a:t>is Evaluated</a:t>
            </a:r>
            <a:endParaRPr lang="en-US" dirty="0"/>
          </a:p>
        </p:txBody>
      </p:sp>
      <p:pic>
        <p:nvPicPr>
          <p:cNvPr id="6" name="Picture 5" descr="Order in which a second degree polynomial y equals 2 asterisk 5 asterisk 5 plus 3 asterisk 5 plus 7 semicolon. Step 1, the left most multiplication 2 asterisk 5 yields 10 and is passed to the second step. Step 2. The polynomial equation becomes 10 asterisk 5 plus 3 asterisk 5 plus 7 semicolon. The left most multiplication 10 asterisk 5 yields 50 and is passed on to the third step. Step 3. The polynomial equation becomes y equals 50 plus 3 asterisk 5 plus 7 semicolon. By the order of the precedence, The multiplication takes place before addition. 3 asterisk 5 yields 15 and is passed to the fourth step. Step 4. The polynomial equation becomes, y equals 50 plus 15 plus 7 semicolon. The leftmost addition 50 plus 15 yields 65 and is passed to the fifth step. Step 5. The polynomial equation becomes y equals 65 plus 7 semicolon. The last addition 65 plus 7 yields 72. Step 6 is the last operation in which the final value 72 is placed in y."/>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5366" t="5555" r="4490" b="12222"/>
          <a:stretch/>
        </p:blipFill>
        <p:spPr>
          <a:xfrm>
            <a:off x="1160289" y="1465050"/>
            <a:ext cx="6823422" cy="4808889"/>
          </a:xfrm>
          <a:prstGeom prst="rect">
            <a:avLst/>
          </a:prstGeom>
          <a:noFill/>
          <a:ln>
            <a:noFill/>
          </a:ln>
        </p:spPr>
      </p:pic>
    </p:spTree>
    <p:extLst>
      <p:ext uri="{BB962C8B-B14F-4D97-AF65-F5344CB8AC3E}">
        <p14:creationId xmlns:p14="http://schemas.microsoft.com/office/powerpoint/2010/main" val="3100091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2.5 Arithmetic in C </a:t>
            </a:r>
            <a:r>
              <a:rPr lang="en-US" sz="2000" b="0" kern="1200" dirty="0" smtClean="0">
                <a:latin typeface="Times New Roman" panose="02020603050405020304" pitchFamily="18" charset="0"/>
                <a:ea typeface="+mj-ea"/>
                <a:cs typeface="+mj-cs"/>
              </a:rPr>
              <a:t>(9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As in algebra, it’s acceptable to place unnecessary parentheses in an expression to make the expression clearer.</a:t>
            </a:r>
          </a:p>
          <a:p>
            <a:pPr lvl="0">
              <a:tabLst/>
            </a:pPr>
            <a:r>
              <a:rPr lang="en-US" altLang="en-US" sz="2400" kern="1200" dirty="0">
                <a:solidFill>
                  <a:srgbClr val="000000"/>
                </a:solidFill>
                <a:latin typeface="Arial (Body)"/>
                <a:ea typeface="+mn-ea"/>
                <a:cs typeface="+mn-cs"/>
              </a:rPr>
              <a:t>These are called </a:t>
            </a:r>
            <a:r>
              <a:rPr lang="en-US" altLang="en-US" sz="2400" b="1" kern="1200" dirty="0">
                <a:solidFill>
                  <a:srgbClr val="000000"/>
                </a:solidFill>
                <a:latin typeface="Arial (Body)"/>
                <a:ea typeface="+mn-ea"/>
                <a:cs typeface="+mn-cs"/>
              </a:rPr>
              <a:t>redundant parentheses.</a:t>
            </a:r>
          </a:p>
        </p:txBody>
      </p:sp>
    </p:spTree>
    <p:extLst>
      <p:ext uri="{BB962C8B-B14F-4D97-AF65-F5344CB8AC3E}">
        <p14:creationId xmlns:p14="http://schemas.microsoft.com/office/powerpoint/2010/main" val="31882553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2.6 Decision Making: Equality and Relational Operators </a:t>
            </a:r>
            <a:r>
              <a:rPr lang="en-US" sz="2000" b="0" kern="1200" dirty="0" smtClean="0">
                <a:latin typeface="Times New Roman" panose="02020603050405020304" pitchFamily="18" charset="0"/>
                <a:ea typeface="+mj-ea"/>
                <a:cs typeface="+mj-cs"/>
              </a:rPr>
              <a:t>(1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eaLnBrk="1" hangingPunct="1">
              <a:defRPr/>
            </a:pPr>
            <a:r>
              <a:rPr lang="en-US" sz="2400" dirty="0">
                <a:solidFill>
                  <a:srgbClr val="000000"/>
                </a:solidFill>
                <a:latin typeface="+mn-lt"/>
              </a:rPr>
              <a:t>Executable C statements either perform actions (such as calculations or input or output of data) or make </a:t>
            </a:r>
            <a:r>
              <a:rPr lang="en-US" sz="2400" b="1" dirty="0">
                <a:solidFill>
                  <a:schemeClr val="tx1"/>
                </a:solidFill>
                <a:latin typeface="+mn-lt"/>
              </a:rPr>
              <a:t>decisions </a:t>
            </a:r>
            <a:r>
              <a:rPr lang="en-US" sz="2400" dirty="0">
                <a:solidFill>
                  <a:srgbClr val="000000"/>
                </a:solidFill>
                <a:latin typeface="+mn-lt"/>
              </a:rPr>
              <a:t>(we’ll soon see several examples of these).</a:t>
            </a:r>
          </a:p>
          <a:p>
            <a:pPr eaLnBrk="1" hangingPunct="1">
              <a:defRPr/>
            </a:pPr>
            <a:r>
              <a:rPr lang="en-US" sz="2400" dirty="0">
                <a:solidFill>
                  <a:srgbClr val="000000"/>
                </a:solidFill>
                <a:latin typeface="+mn-lt"/>
              </a:rPr>
              <a:t>We might make a decision in a program, for example, to determine whether a person’s grade on an exam is greater than or equal to 60 and whether the program should print the message “Congratulations! You passed</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This section introduces a simple version of C’s </a:t>
            </a:r>
            <a:r>
              <a:rPr lang="en-US" sz="2400" b="1" dirty="0">
                <a:solidFill>
                  <a:schemeClr val="tx1"/>
                </a:solidFill>
                <a:latin typeface="+mn-lt"/>
              </a:rPr>
              <a:t>if</a:t>
            </a:r>
            <a:r>
              <a:rPr lang="en-US" sz="2400" dirty="0">
                <a:solidFill>
                  <a:srgbClr val="000000"/>
                </a:solidFill>
                <a:latin typeface="+mn-lt"/>
              </a:rPr>
              <a:t> </a:t>
            </a:r>
            <a:r>
              <a:rPr lang="en-US" sz="2400" b="1" dirty="0">
                <a:solidFill>
                  <a:schemeClr val="tx1"/>
                </a:solidFill>
                <a:latin typeface="+mn-lt"/>
              </a:rPr>
              <a:t>statement</a:t>
            </a:r>
            <a:r>
              <a:rPr lang="en-US" sz="2400" dirty="0">
                <a:solidFill>
                  <a:srgbClr val="000000"/>
                </a:solidFill>
                <a:latin typeface="+mn-lt"/>
              </a:rPr>
              <a:t> that allows a program to make a decision based on the truth or falsity of a statement of fact called a </a:t>
            </a:r>
            <a:r>
              <a:rPr lang="en-US" sz="2400" b="1" dirty="0">
                <a:solidFill>
                  <a:schemeClr val="tx1"/>
                </a:solidFill>
                <a:latin typeface="+mn-lt"/>
              </a:rPr>
              <a:t>condition</a:t>
            </a:r>
            <a:r>
              <a:rPr lang="en-US" sz="2400" b="1" dirty="0" smtClean="0">
                <a:solidFill>
                  <a:schemeClr val="tx1"/>
                </a:solidFill>
                <a:latin typeface="+mn-lt"/>
              </a:rPr>
              <a:t>.</a:t>
            </a:r>
            <a:endParaRPr lang="en-US" sz="2400" b="1" dirty="0">
              <a:solidFill>
                <a:schemeClr val="tx1"/>
              </a:solidFill>
              <a:latin typeface="+mn-lt"/>
            </a:endParaRPr>
          </a:p>
        </p:txBody>
      </p:sp>
    </p:spTree>
    <p:extLst>
      <p:ext uri="{BB962C8B-B14F-4D97-AF65-F5344CB8AC3E}">
        <p14:creationId xmlns:p14="http://schemas.microsoft.com/office/powerpoint/2010/main" val="962017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2.6 Decision Making: Equality and Relational Operators </a:t>
            </a:r>
            <a:r>
              <a:rPr lang="en-US" sz="2000" b="0" kern="1200" dirty="0" smtClean="0">
                <a:latin typeface="Times New Roman" panose="02020603050405020304" pitchFamily="18" charset="0"/>
                <a:ea typeface="+mj-ea"/>
                <a:cs typeface="+mj-cs"/>
              </a:rPr>
              <a:t>(2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455035"/>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If the condition is </a:t>
            </a:r>
            <a:r>
              <a:rPr lang="en-US" altLang="en-US" sz="2400" b="1" kern="1200" dirty="0">
                <a:solidFill>
                  <a:srgbClr val="000000"/>
                </a:solidFill>
                <a:latin typeface="Arial (Body)"/>
                <a:ea typeface="+mn-ea"/>
                <a:cs typeface="+mn-cs"/>
              </a:rPr>
              <a:t>true</a:t>
            </a:r>
            <a:r>
              <a:rPr lang="en-US" altLang="en-US" sz="2400" kern="1200" dirty="0">
                <a:solidFill>
                  <a:srgbClr val="000000"/>
                </a:solidFill>
                <a:latin typeface="Arial (Body)"/>
                <a:ea typeface="+mn-ea"/>
                <a:cs typeface="+mn-cs"/>
              </a:rPr>
              <a:t> (i.e., the condition is met</a:t>
            </a:r>
            <a:r>
              <a:rPr lang="en-US" altLang="en-US" sz="2400" kern="1200" dirty="0">
                <a:solidFill>
                  <a:srgbClr val="000000"/>
                </a:solidFill>
                <a:latin typeface="Arial (Body)"/>
                <a:ea typeface="Tahoma" pitchFamily="34" charset="0"/>
                <a:cs typeface="Times New Roman" pitchFamily="18" charset="0"/>
              </a:rPr>
              <a:t>)</a:t>
            </a:r>
            <a:r>
              <a:rPr lang="en-US" altLang="en-US" sz="2400" kern="1200" dirty="0">
                <a:solidFill>
                  <a:srgbClr val="000000"/>
                </a:solidFill>
                <a:latin typeface="Arial (Body)"/>
                <a:ea typeface="+mn-ea"/>
                <a:cs typeface="+mn-cs"/>
              </a:rPr>
              <a:t> the statement in the body of the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 statement is executed.</a:t>
            </a:r>
          </a:p>
          <a:p>
            <a:pPr lvl="0">
              <a:tabLst/>
            </a:pPr>
            <a:r>
              <a:rPr lang="en-US" altLang="en-US" sz="2400" kern="1200" dirty="0">
                <a:solidFill>
                  <a:srgbClr val="000000"/>
                </a:solidFill>
                <a:latin typeface="Arial (Body)"/>
                <a:ea typeface="+mn-ea"/>
                <a:cs typeface="+mn-cs"/>
              </a:rPr>
              <a:t>If the condition is </a:t>
            </a:r>
            <a:r>
              <a:rPr lang="en-US" altLang="en-US" sz="2400" b="1" kern="1200" dirty="0">
                <a:solidFill>
                  <a:srgbClr val="000000"/>
                </a:solidFill>
                <a:latin typeface="Arial (Body)"/>
                <a:ea typeface="+mn-ea"/>
                <a:cs typeface="+mn-cs"/>
              </a:rPr>
              <a:t>false</a:t>
            </a:r>
            <a:r>
              <a:rPr lang="en-US" altLang="en-US" sz="2400" kern="1200" dirty="0">
                <a:solidFill>
                  <a:srgbClr val="000000"/>
                </a:solidFill>
                <a:latin typeface="Arial (Body)"/>
                <a:ea typeface="+mn-ea"/>
                <a:cs typeface="+mn-cs"/>
              </a:rPr>
              <a:t> (i.e., the condition isn’t met) the body statement is not executed.</a:t>
            </a:r>
          </a:p>
          <a:p>
            <a:pPr lvl="0">
              <a:tabLst/>
            </a:pPr>
            <a:r>
              <a:rPr lang="en-US" altLang="en-US" sz="2400" kern="1200" dirty="0">
                <a:solidFill>
                  <a:srgbClr val="000000"/>
                </a:solidFill>
                <a:latin typeface="Arial (Body)"/>
                <a:ea typeface="+mn-ea"/>
                <a:cs typeface="+mn-cs"/>
              </a:rPr>
              <a:t>Whether the body statement is executed or not, after the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 statement completes, execution proceeds with the next statement after the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statement.</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Conditions in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 statements are formed by using the </a:t>
            </a:r>
            <a:r>
              <a:rPr lang="en-US" altLang="en-US" sz="2400" b="1" kern="1200" dirty="0">
                <a:solidFill>
                  <a:srgbClr val="000000"/>
                </a:solidFill>
                <a:latin typeface="Arial (Body)"/>
                <a:ea typeface="+mn-ea"/>
                <a:cs typeface="+mn-cs"/>
              </a:rPr>
              <a:t>equality operators</a:t>
            </a:r>
            <a:r>
              <a:rPr lang="en-US" altLang="en-US" sz="2400" kern="1200" dirty="0">
                <a:solidFill>
                  <a:srgbClr val="000000"/>
                </a:solidFill>
                <a:latin typeface="Arial (Body)"/>
                <a:ea typeface="+mn-ea"/>
                <a:cs typeface="+mn-cs"/>
              </a:rPr>
              <a:t> and </a:t>
            </a:r>
            <a:r>
              <a:rPr lang="en-US" altLang="en-US" sz="2400" b="1" kern="1200" dirty="0">
                <a:solidFill>
                  <a:srgbClr val="000000"/>
                </a:solidFill>
                <a:latin typeface="Arial (Body)"/>
                <a:ea typeface="+mn-ea"/>
                <a:cs typeface="+mn-cs"/>
              </a:rPr>
              <a:t>relational operators</a:t>
            </a:r>
            <a:r>
              <a:rPr lang="en-US" altLang="en-US" sz="2400" kern="1200" dirty="0">
                <a:solidFill>
                  <a:srgbClr val="000000"/>
                </a:solidFill>
                <a:latin typeface="Arial (Body)"/>
                <a:ea typeface="+mn-ea"/>
                <a:cs typeface="+mn-cs"/>
              </a:rPr>
              <a:t> summarized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2.12.</a:t>
            </a:r>
          </a:p>
        </p:txBody>
      </p:sp>
    </p:spTree>
    <p:extLst>
      <p:ext uri="{BB962C8B-B14F-4D97-AF65-F5344CB8AC3E}">
        <p14:creationId xmlns:p14="http://schemas.microsoft.com/office/powerpoint/2010/main" val="2053183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2.6 Decision Making: Equality and Relational Operators </a:t>
            </a:r>
            <a:r>
              <a:rPr lang="en-US" sz="2000" b="0" kern="1200" dirty="0" smtClean="0">
                <a:latin typeface="Times New Roman" panose="02020603050405020304" pitchFamily="18" charset="0"/>
                <a:ea typeface="+mj-ea"/>
                <a:cs typeface="+mj-cs"/>
              </a:rPr>
              <a:t>(3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relational operators all have the same level of precedence and they associate left to right.</a:t>
            </a:r>
          </a:p>
          <a:p>
            <a:pPr lvl="0">
              <a:tabLst/>
            </a:pPr>
            <a:r>
              <a:rPr lang="en-US" altLang="en-US" sz="2400" kern="1200" dirty="0">
                <a:solidFill>
                  <a:srgbClr val="000000"/>
                </a:solidFill>
                <a:latin typeface="Arial (Body)"/>
                <a:ea typeface="+mn-ea"/>
                <a:cs typeface="+mn-cs"/>
              </a:rPr>
              <a:t>The equality operators have a lower level of precedence than the relational operators and they also associate left to right.</a:t>
            </a:r>
          </a:p>
          <a:p>
            <a:pPr lvl="0">
              <a:tabLst/>
            </a:pPr>
            <a:r>
              <a:rPr lang="en-US" altLang="en-US" sz="2400" kern="1200" dirty="0">
                <a:solidFill>
                  <a:srgbClr val="000000"/>
                </a:solidFill>
                <a:latin typeface="Arial (Body)"/>
                <a:ea typeface="+mn-ea"/>
                <a:cs typeface="+mn-cs"/>
              </a:rPr>
              <a:t>In C, a condition may actually be </a:t>
            </a:r>
            <a:r>
              <a:rPr lang="en-US" altLang="en-US" sz="2400" b="1" kern="1200" dirty="0">
                <a:solidFill>
                  <a:srgbClr val="000000"/>
                </a:solidFill>
                <a:latin typeface="Arial (Body)"/>
                <a:ea typeface="+mn-ea"/>
                <a:cs typeface="+mn-cs"/>
              </a:rPr>
              <a:t>any expression that generates a zero (false) or nonzero (true) value</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380430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2.2 A Simple C Program: Printing a Line of Text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17)</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Comments are ignored by the C compiler and do not cause any machine-language object code to be generated.</a:t>
            </a:r>
          </a:p>
          <a:p>
            <a:pPr eaLnBrk="1" hangingPunct="1"/>
            <a:r>
              <a:rPr lang="en-US" altLang="en-US" sz="2400" dirty="0">
                <a:solidFill>
                  <a:srgbClr val="000000"/>
                </a:solidFill>
                <a:latin typeface="+mn-lt"/>
              </a:rPr>
              <a:t>Comments also help other people read and understand your program</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2428123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Programming Error 2.7</a:t>
            </a:r>
          </a:p>
        </p:txBody>
      </p:sp>
      <p:sp>
        <p:nvSpPr>
          <p:cNvPr id="5" name="Text Placeholder 4"/>
          <p:cNvSpPr>
            <a:spLocks noGrp="1"/>
          </p:cNvSpPr>
          <p:nvPr>
            <p:ph type="body" idx="1"/>
          </p:nvPr>
        </p:nvSpPr>
        <p:spPr>
          <a:xfrm>
            <a:off x="457200" y="1600200"/>
            <a:ext cx="8229600" cy="883693"/>
          </a:xfrm>
        </p:spPr>
        <p:txBody>
          <a:bodyPr/>
          <a:lstStyle/>
          <a:p>
            <a:pPr marL="0" indent="0">
              <a:buNone/>
            </a:pPr>
            <a:r>
              <a:rPr lang="en-US" sz="2400" dirty="0">
                <a:latin typeface="+mn-lt"/>
              </a:rPr>
              <a:t>A syntax error occurs if the two symbols in any of the </a:t>
            </a:r>
            <a:r>
              <a:rPr lang="en-US" sz="2400" dirty="0" smtClean="0">
                <a:latin typeface="+mn-lt"/>
              </a:rPr>
              <a:t>operators</a:t>
            </a:r>
            <a:endParaRPr lang="en-US" sz="2400" dirty="0">
              <a:latin typeface="+mn-lt"/>
            </a:endParaRPr>
          </a:p>
        </p:txBody>
      </p:sp>
      <p:graphicFrame>
        <p:nvGraphicFramePr>
          <p:cNvPr id="3" name="Object 2" descr="equals equals, exclamation mark equals, greater than equals and lessthan equals"/>
          <p:cNvGraphicFramePr>
            <a:graphicFrameLocks noChangeAspect="1"/>
          </p:cNvGraphicFramePr>
          <p:nvPr>
            <p:extLst>
              <p:ext uri="{D42A27DB-BD31-4B8C-83A1-F6EECF244321}">
                <p14:modId xmlns:p14="http://schemas.microsoft.com/office/powerpoint/2010/main" val="1292259235"/>
              </p:ext>
            </p:extLst>
          </p:nvPr>
        </p:nvGraphicFramePr>
        <p:xfrm>
          <a:off x="1901493" y="2077404"/>
          <a:ext cx="2367011" cy="410842"/>
        </p:xfrm>
        <a:graphic>
          <a:graphicData uri="http://schemas.openxmlformats.org/presentationml/2006/ole">
            <mc:AlternateContent xmlns:mc="http://schemas.openxmlformats.org/markup-compatibility/2006">
              <mc:Choice xmlns:v="urn:schemas-microsoft-com:vml" Requires="v">
                <p:oleObj spid="_x0000_s7314" name="Equation" r:id="rId3" imgW="1168200" imgH="203040" progId="Equation.DSMT4">
                  <p:embed/>
                </p:oleObj>
              </mc:Choice>
              <mc:Fallback>
                <p:oleObj name="Equation" r:id="rId3" imgW="1168200" imgH="203040" progId="Equation.DSMT4">
                  <p:embed/>
                  <p:pic>
                    <p:nvPicPr>
                      <p:cNvPr id="0" name=""/>
                      <p:cNvPicPr/>
                      <p:nvPr/>
                    </p:nvPicPr>
                    <p:blipFill>
                      <a:blip r:embed="rId4"/>
                      <a:stretch>
                        <a:fillRect/>
                      </a:stretch>
                    </p:blipFill>
                    <p:spPr>
                      <a:xfrm>
                        <a:off x="1901493" y="2077404"/>
                        <a:ext cx="2367011" cy="410842"/>
                      </a:xfrm>
                      <a:prstGeom prst="rect">
                        <a:avLst/>
                      </a:prstGeom>
                    </p:spPr>
                  </p:pic>
                </p:oleObj>
              </mc:Fallback>
            </mc:AlternateContent>
          </a:graphicData>
        </a:graphic>
      </p:graphicFrame>
      <p:sp>
        <p:nvSpPr>
          <p:cNvPr id="2" name="Text Placeholder 1"/>
          <p:cNvSpPr>
            <a:spLocks noGrp="1"/>
          </p:cNvSpPr>
          <p:nvPr>
            <p:ph type="body" idx="2"/>
          </p:nvPr>
        </p:nvSpPr>
        <p:spPr>
          <a:xfrm>
            <a:off x="457200" y="1968641"/>
            <a:ext cx="8229600" cy="519606"/>
          </a:xfrm>
        </p:spPr>
        <p:txBody>
          <a:bodyPr/>
          <a:lstStyle/>
          <a:p>
            <a:pPr marL="0" indent="3767138">
              <a:buNone/>
            </a:pPr>
            <a:r>
              <a:rPr lang="en-US" sz="2400" dirty="0">
                <a:latin typeface="+mn-lt"/>
              </a:rPr>
              <a:t>are separated by spaces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107263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Programming Error </a:t>
            </a:r>
            <a:r>
              <a:rPr lang="en-US" dirty="0" smtClean="0"/>
              <a:t>2.8</a:t>
            </a:r>
            <a:endParaRPr lang="en-US" dirty="0"/>
          </a:p>
        </p:txBody>
      </p:sp>
      <p:sp>
        <p:nvSpPr>
          <p:cNvPr id="5" name="Text Placeholder 4"/>
          <p:cNvSpPr>
            <a:spLocks noGrp="1"/>
          </p:cNvSpPr>
          <p:nvPr>
            <p:ph type="body" idx="1"/>
          </p:nvPr>
        </p:nvSpPr>
        <p:spPr>
          <a:xfrm>
            <a:off x="457200" y="1600200"/>
            <a:ext cx="4428699" cy="487907"/>
          </a:xfrm>
        </p:spPr>
        <p:txBody>
          <a:bodyPr/>
          <a:lstStyle/>
          <a:p>
            <a:pPr marL="0" indent="0">
              <a:buNone/>
            </a:pPr>
            <a:r>
              <a:rPr lang="en-US" sz="2400" dirty="0">
                <a:latin typeface="+mn-lt"/>
              </a:rPr>
              <a:t>Confusing the equality </a:t>
            </a:r>
            <a:r>
              <a:rPr lang="en-US" sz="2400" dirty="0" smtClean="0">
                <a:latin typeface="+mn-lt"/>
              </a:rPr>
              <a:t>operator</a:t>
            </a:r>
            <a:endParaRPr lang="en-US" sz="2400" dirty="0">
              <a:latin typeface="+mn-lt"/>
            </a:endParaRPr>
          </a:p>
        </p:txBody>
      </p:sp>
      <p:graphicFrame>
        <p:nvGraphicFramePr>
          <p:cNvPr id="3" name="Object 2" descr="equals equals"/>
          <p:cNvGraphicFramePr>
            <a:graphicFrameLocks noChangeAspect="1"/>
          </p:cNvGraphicFramePr>
          <p:nvPr>
            <p:extLst>
              <p:ext uri="{D42A27DB-BD31-4B8C-83A1-F6EECF244321}">
                <p14:modId xmlns:p14="http://schemas.microsoft.com/office/powerpoint/2010/main" val="624270589"/>
              </p:ext>
            </p:extLst>
          </p:nvPr>
        </p:nvGraphicFramePr>
        <p:xfrm>
          <a:off x="4817981" y="1757671"/>
          <a:ext cx="577850" cy="396875"/>
        </p:xfrm>
        <a:graphic>
          <a:graphicData uri="http://schemas.openxmlformats.org/presentationml/2006/ole">
            <mc:AlternateContent xmlns:mc="http://schemas.openxmlformats.org/markup-compatibility/2006">
              <mc:Choice xmlns:v="urn:schemas-microsoft-com:vml" Requires="v">
                <p:oleObj spid="_x0000_s8335" name="Equation" r:id="rId3" imgW="241200" imgH="164880" progId="Equation.DSMT4">
                  <p:embed/>
                </p:oleObj>
              </mc:Choice>
              <mc:Fallback>
                <p:oleObj name="Equation" r:id="rId3" imgW="241200" imgH="164880" progId="Equation.DSMT4">
                  <p:embed/>
                  <p:pic>
                    <p:nvPicPr>
                      <p:cNvPr id="0" name=""/>
                      <p:cNvPicPr/>
                      <p:nvPr/>
                    </p:nvPicPr>
                    <p:blipFill>
                      <a:blip r:embed="rId4"/>
                      <a:stretch>
                        <a:fillRect/>
                      </a:stretch>
                    </p:blipFill>
                    <p:spPr>
                      <a:xfrm>
                        <a:off x="4817981" y="1757671"/>
                        <a:ext cx="577850" cy="396875"/>
                      </a:xfrm>
                      <a:prstGeom prst="rect">
                        <a:avLst/>
                      </a:prstGeom>
                    </p:spPr>
                  </p:pic>
                </p:oleObj>
              </mc:Fallback>
            </mc:AlternateContent>
          </a:graphicData>
        </a:graphic>
      </p:graphicFrame>
      <p:sp>
        <p:nvSpPr>
          <p:cNvPr id="2" name="Text Placeholder 1"/>
          <p:cNvSpPr>
            <a:spLocks noGrp="1"/>
          </p:cNvSpPr>
          <p:nvPr>
            <p:ph type="body" idx="2"/>
          </p:nvPr>
        </p:nvSpPr>
        <p:spPr>
          <a:xfrm>
            <a:off x="457200" y="1604749"/>
            <a:ext cx="8229600" cy="2830773"/>
          </a:xfrm>
        </p:spPr>
        <p:txBody>
          <a:bodyPr/>
          <a:lstStyle/>
          <a:p>
            <a:pPr marL="0" indent="4845050">
              <a:buNone/>
            </a:pPr>
            <a:r>
              <a:rPr lang="en-US" sz="2400" dirty="0">
                <a:latin typeface="+mn-lt"/>
              </a:rPr>
              <a:t>with the assignment operator. To avoid this confusion, the equality operator should be read “double equals” and the assignment operator should be read “gets” or “is assigned the value of.” As you’ll see, confusing these operators may not cause an easy-to-recognize compilation error, but may cause extremely subtle logic errors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6805475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2.12 Equality </a:t>
            </a:r>
            <a:r>
              <a:rPr lang="en-US" dirty="0"/>
              <a:t>and Relational </a:t>
            </a:r>
            <a:r>
              <a:rPr lang="en-US" dirty="0" smtClean="0"/>
              <a:t>Operators </a:t>
            </a:r>
            <a:r>
              <a:rPr lang="en-US" sz="2000" b="0" dirty="0" smtClean="0"/>
              <a:t>(1 of 2)</a:t>
            </a:r>
            <a:endParaRPr lang="en-US" sz="2000" b="0" dirty="0"/>
          </a:p>
        </p:txBody>
      </p:sp>
      <p:sp>
        <p:nvSpPr>
          <p:cNvPr id="3" name="Text Placeholder 2"/>
          <p:cNvSpPr>
            <a:spLocks noGrp="1"/>
          </p:cNvSpPr>
          <p:nvPr>
            <p:ph type="body" idx="1"/>
          </p:nvPr>
        </p:nvSpPr>
        <p:spPr>
          <a:xfrm>
            <a:off x="457200" y="1600201"/>
            <a:ext cx="8229600" cy="491556"/>
          </a:xfrm>
        </p:spPr>
        <p:txBody>
          <a:bodyPr/>
          <a:lstStyle/>
          <a:p>
            <a:pPr marL="0" indent="0">
              <a:buNone/>
            </a:pPr>
            <a:r>
              <a:rPr lang="en-US" sz="2000" b="1" dirty="0">
                <a:solidFill>
                  <a:schemeClr val="tx1"/>
                </a:solidFill>
                <a:latin typeface="+mn-lt"/>
              </a:rPr>
              <a:t>Relational </a:t>
            </a:r>
            <a:r>
              <a:rPr lang="en-US" sz="2000" b="1" dirty="0" smtClean="0">
                <a:solidFill>
                  <a:schemeClr val="tx1"/>
                </a:solidFill>
                <a:latin typeface="+mn-lt"/>
              </a:rPr>
              <a:t>operators</a:t>
            </a:r>
            <a:endParaRPr lang="en-US" sz="2000" b="1" dirty="0">
              <a:latin typeface="+mn-lt"/>
            </a:endParaRPr>
          </a:p>
        </p:txBody>
      </p:sp>
      <p:graphicFrame>
        <p:nvGraphicFramePr>
          <p:cNvPr id="2" name="Table 1"/>
          <p:cNvGraphicFramePr>
            <a:graphicFrameLocks noGrp="1"/>
          </p:cNvGraphicFramePr>
          <p:nvPr>
            <p:extLst>
              <p:ext uri="{D42A27DB-BD31-4B8C-83A1-F6EECF244321}">
                <p14:modId xmlns:p14="http://schemas.microsoft.com/office/powerpoint/2010/main" val="555944314"/>
              </p:ext>
            </p:extLst>
          </p:nvPr>
        </p:nvGraphicFramePr>
        <p:xfrm>
          <a:off x="457200" y="2091756"/>
          <a:ext cx="8229600" cy="3000641"/>
        </p:xfrm>
        <a:graphic>
          <a:graphicData uri="http://schemas.openxmlformats.org/drawingml/2006/table">
            <a:tbl>
              <a:tblPr firstRow="1" bandRow="1">
                <a:tableStyleId>{5940675A-B579-460E-94D1-54222C63F5DA}</a:tableStyleId>
              </a:tblPr>
              <a:tblGrid>
                <a:gridCol w="2422478">
                  <a:extLst>
                    <a:ext uri="{9D8B030D-6E8A-4147-A177-3AD203B41FA5}">
                      <a16:colId xmlns:a16="http://schemas.microsoft.com/office/drawing/2014/main" val="2483013013"/>
                    </a:ext>
                  </a:extLst>
                </a:gridCol>
                <a:gridCol w="1692323">
                  <a:extLst>
                    <a:ext uri="{9D8B030D-6E8A-4147-A177-3AD203B41FA5}">
                      <a16:colId xmlns:a16="http://schemas.microsoft.com/office/drawing/2014/main" val="2524609566"/>
                    </a:ext>
                  </a:extLst>
                </a:gridCol>
                <a:gridCol w="1697929">
                  <a:extLst>
                    <a:ext uri="{9D8B030D-6E8A-4147-A177-3AD203B41FA5}">
                      <a16:colId xmlns:a16="http://schemas.microsoft.com/office/drawing/2014/main" val="3561917219"/>
                    </a:ext>
                  </a:extLst>
                </a:gridCol>
                <a:gridCol w="2416870">
                  <a:extLst>
                    <a:ext uri="{9D8B030D-6E8A-4147-A177-3AD203B41FA5}">
                      <a16:colId xmlns:a16="http://schemas.microsoft.com/office/drawing/2014/main" val="1091787881"/>
                    </a:ext>
                  </a:extLst>
                </a:gridCol>
              </a:tblGrid>
              <a:tr h="988961">
                <a:tc>
                  <a:txBody>
                    <a:bodyPr/>
                    <a:lstStyle/>
                    <a:p>
                      <a:r>
                        <a:rPr lang="en-US" sz="1800" b="1" i="0" u="none" strike="noStrike" cap="none" baseline="0" dirty="0" smtClean="0">
                          <a:solidFill>
                            <a:schemeClr val="tx1"/>
                          </a:solidFill>
                          <a:latin typeface="+mn-lt"/>
                          <a:ea typeface="+mn-ea"/>
                          <a:cs typeface="+mn-cs"/>
                          <a:sym typeface="Arial"/>
                        </a:rPr>
                        <a:t>Algebraic equality or relational operator</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C equality or</a:t>
                      </a:r>
                    </a:p>
                    <a:p>
                      <a:r>
                        <a:rPr lang="en-US" sz="1800" b="1" i="0" u="none" strike="noStrike" cap="none" baseline="0" dirty="0" smtClean="0">
                          <a:solidFill>
                            <a:schemeClr val="tx1"/>
                          </a:solidFill>
                          <a:latin typeface="+mn-lt"/>
                          <a:ea typeface="+mn-ea"/>
                          <a:cs typeface="+mn-cs"/>
                          <a:sym typeface="Arial"/>
                        </a:rPr>
                        <a:t>relational</a:t>
                      </a:r>
                    </a:p>
                    <a:p>
                      <a:r>
                        <a:rPr lang="en-US" sz="1800" b="1" i="0" u="none" strike="noStrike" cap="none" baseline="0" dirty="0" smtClean="0">
                          <a:solidFill>
                            <a:schemeClr val="tx1"/>
                          </a:solidFill>
                          <a:latin typeface="+mn-lt"/>
                          <a:ea typeface="+mn-ea"/>
                          <a:cs typeface="+mn-cs"/>
                          <a:sym typeface="Arial"/>
                        </a:rPr>
                        <a:t>operator</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Example</a:t>
                      </a:r>
                    </a:p>
                    <a:p>
                      <a:r>
                        <a:rPr lang="en-US" sz="1800" b="1" i="0" u="none" strike="noStrike" cap="none" baseline="0" dirty="0" smtClean="0">
                          <a:solidFill>
                            <a:schemeClr val="tx1"/>
                          </a:solidFill>
                          <a:latin typeface="+mn-lt"/>
                          <a:ea typeface="+mn-ea"/>
                          <a:cs typeface="+mn-cs"/>
                          <a:sym typeface="Arial"/>
                        </a:rPr>
                        <a:t>of C condition</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Meaning of C condition</a:t>
                      </a:r>
                      <a:endParaRPr lang="en-US" sz="1800" b="1" dirty="0"/>
                    </a:p>
                  </a:txBody>
                  <a:tcPr/>
                </a:tc>
                <a:extLst>
                  <a:ext uri="{0D108BD9-81ED-4DB2-BD59-A6C34878D82A}">
                    <a16:rowId xmlns:a16="http://schemas.microsoft.com/office/drawing/2014/main" val="666693526"/>
                  </a:ext>
                </a:extLst>
              </a:tr>
              <a:tr h="310816">
                <a:tc>
                  <a:txBody>
                    <a:bodyPr/>
                    <a:lstStyle/>
                    <a:p>
                      <a:r>
                        <a:rPr lang="en-US" sz="1800" b="0" i="0" u="none" strike="noStrike" cap="none" baseline="0" dirty="0" smtClean="0">
                          <a:solidFill>
                            <a:schemeClr val="tx1"/>
                          </a:solidFill>
                          <a:latin typeface="+mn-lt"/>
                          <a:ea typeface="+mn-ea"/>
                          <a:cs typeface="+mn-cs"/>
                          <a:sym typeface="Arial"/>
                        </a:rPr>
                        <a:t>&gt;</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&gt;</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x &gt; y</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x is greater than y</a:t>
                      </a:r>
                      <a:endParaRPr lang="en-US" sz="1800" dirty="0"/>
                    </a:p>
                  </a:txBody>
                  <a:tcPr/>
                </a:tc>
                <a:extLst>
                  <a:ext uri="{0D108BD9-81ED-4DB2-BD59-A6C34878D82A}">
                    <a16:rowId xmlns:a16="http://schemas.microsoft.com/office/drawing/2014/main" val="1277300513"/>
                  </a:ext>
                </a:extLst>
              </a:tr>
              <a:tr h="310816">
                <a:tc>
                  <a:txBody>
                    <a:bodyPr/>
                    <a:lstStyle/>
                    <a:p>
                      <a:r>
                        <a:rPr lang="en-US" sz="1800" b="0" i="0" u="none" strike="noStrike" cap="none" baseline="0" dirty="0" smtClean="0">
                          <a:solidFill>
                            <a:schemeClr val="tx1"/>
                          </a:solidFill>
                          <a:latin typeface="+mn-lt"/>
                          <a:ea typeface="+mn-ea"/>
                          <a:cs typeface="+mn-cs"/>
                          <a:sym typeface="Arial"/>
                        </a:rPr>
                        <a:t>&lt;</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&lt;</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x &lt; y</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x is less than y</a:t>
                      </a:r>
                      <a:endParaRPr lang="en-US" sz="1800" dirty="0"/>
                    </a:p>
                  </a:txBody>
                  <a:tcPr/>
                </a:tc>
                <a:extLst>
                  <a:ext uri="{0D108BD9-81ED-4DB2-BD59-A6C34878D82A}">
                    <a16:rowId xmlns:a16="http://schemas.microsoft.com/office/drawing/2014/main" val="3646353823"/>
                  </a:ext>
                </a:extLst>
              </a:tr>
              <a:tr h="536865">
                <a:tc>
                  <a:txBody>
                    <a:bodyPr/>
                    <a:lstStyle/>
                    <a:p>
                      <a:r>
                        <a:rPr lang="en-US" sz="1000" dirty="0" smtClean="0">
                          <a:solidFill>
                            <a:schemeClr val="bg1"/>
                          </a:solidFill>
                        </a:rPr>
                        <a:t>Greater than equals</a:t>
                      </a:r>
                      <a:endParaRPr lang="en-US" sz="1000" dirty="0">
                        <a:solidFill>
                          <a:schemeClr val="bg1"/>
                        </a:solidFill>
                      </a:endParaRPr>
                    </a:p>
                  </a:txBody>
                  <a:tcPr/>
                </a:tc>
                <a:tc>
                  <a:txBody>
                    <a:bodyPr/>
                    <a:lstStyle/>
                    <a:p>
                      <a:r>
                        <a:rPr lang="en-US" sz="1800" b="0" i="0" u="none" strike="noStrike" cap="none" baseline="0" dirty="0" smtClean="0">
                          <a:solidFill>
                            <a:schemeClr val="tx1"/>
                          </a:solidFill>
                          <a:latin typeface="+mn-lt"/>
                          <a:ea typeface="+mn-ea"/>
                          <a:cs typeface="+mn-cs"/>
                          <a:sym typeface="Arial"/>
                        </a:rPr>
                        <a:t>&gt;=</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x &gt;= y</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x is greater than or equal to y</a:t>
                      </a:r>
                      <a:endParaRPr lang="en-US" sz="1800" dirty="0"/>
                    </a:p>
                  </a:txBody>
                  <a:tcPr/>
                </a:tc>
                <a:extLst>
                  <a:ext uri="{0D108BD9-81ED-4DB2-BD59-A6C34878D82A}">
                    <a16:rowId xmlns:a16="http://schemas.microsoft.com/office/drawing/2014/main" val="4079990183"/>
                  </a:ext>
                </a:extLst>
              </a:tr>
              <a:tr h="536865">
                <a:tc>
                  <a:txBody>
                    <a:bodyPr/>
                    <a:lstStyle/>
                    <a:p>
                      <a:r>
                        <a:rPr lang="en-US" sz="1000" dirty="0" smtClean="0">
                          <a:solidFill>
                            <a:schemeClr val="bg1"/>
                          </a:solidFill>
                        </a:rPr>
                        <a:t>Less than equals</a:t>
                      </a:r>
                      <a:endParaRPr lang="en-US" sz="1000" dirty="0">
                        <a:solidFill>
                          <a:schemeClr val="bg1"/>
                        </a:solidFill>
                      </a:endParaRPr>
                    </a:p>
                  </a:txBody>
                  <a:tcPr/>
                </a:tc>
                <a:tc>
                  <a:txBody>
                    <a:bodyPr/>
                    <a:lstStyle/>
                    <a:p>
                      <a:r>
                        <a:rPr lang="en-US" sz="1800" b="0" i="0" u="none" strike="noStrike" cap="none" baseline="0" dirty="0" smtClean="0">
                          <a:solidFill>
                            <a:schemeClr val="tx1"/>
                          </a:solidFill>
                          <a:latin typeface="+mn-lt"/>
                          <a:ea typeface="+mn-ea"/>
                          <a:cs typeface="+mn-cs"/>
                          <a:sym typeface="Arial"/>
                        </a:rPr>
                        <a:t>&lt;=</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x &lt;= y</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x is less than or equal to y</a:t>
                      </a:r>
                      <a:endParaRPr lang="en-US" sz="1800" dirty="0"/>
                    </a:p>
                  </a:txBody>
                  <a:tcPr/>
                </a:tc>
                <a:extLst>
                  <a:ext uri="{0D108BD9-81ED-4DB2-BD59-A6C34878D82A}">
                    <a16:rowId xmlns:a16="http://schemas.microsoft.com/office/drawing/2014/main" val="908058287"/>
                  </a:ext>
                </a:extLst>
              </a:tr>
            </a:tbl>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51792616"/>
              </p:ext>
            </p:extLst>
          </p:nvPr>
        </p:nvGraphicFramePr>
        <p:xfrm>
          <a:off x="525541" y="3930878"/>
          <a:ext cx="226177" cy="271409"/>
        </p:xfrm>
        <a:graphic>
          <a:graphicData uri="http://schemas.openxmlformats.org/presentationml/2006/ole">
            <mc:AlternateContent xmlns:mc="http://schemas.openxmlformats.org/markup-compatibility/2006">
              <mc:Choice xmlns:v="urn:schemas-microsoft-com:vml" Requires="v">
                <p:oleObj spid="_x0000_s5538" name="Equation" r:id="rId3" imgW="126720" imgH="152280" progId="Equation.DSMT4">
                  <p:embed/>
                </p:oleObj>
              </mc:Choice>
              <mc:Fallback>
                <p:oleObj name="Equation" r:id="rId3" imgW="126720" imgH="152280" progId="Equation.DSMT4">
                  <p:embed/>
                  <p:pic>
                    <p:nvPicPr>
                      <p:cNvPr id="0" name=""/>
                      <p:cNvPicPr/>
                      <p:nvPr/>
                    </p:nvPicPr>
                    <p:blipFill>
                      <a:blip r:embed="rId4"/>
                      <a:stretch>
                        <a:fillRect/>
                      </a:stretch>
                    </p:blipFill>
                    <p:spPr>
                      <a:xfrm>
                        <a:off x="525541" y="3930878"/>
                        <a:ext cx="226177" cy="271409"/>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983034212"/>
              </p:ext>
            </p:extLst>
          </p:nvPr>
        </p:nvGraphicFramePr>
        <p:xfrm>
          <a:off x="521735" y="4498337"/>
          <a:ext cx="204754" cy="245704"/>
        </p:xfrm>
        <a:graphic>
          <a:graphicData uri="http://schemas.openxmlformats.org/presentationml/2006/ole">
            <mc:AlternateContent xmlns:mc="http://schemas.openxmlformats.org/markup-compatibility/2006">
              <mc:Choice xmlns:v="urn:schemas-microsoft-com:vml" Requires="v">
                <p:oleObj spid="_x0000_s5539" name="Equation" r:id="rId5" imgW="126720" imgH="152280" progId="Equation.DSMT4">
                  <p:embed/>
                </p:oleObj>
              </mc:Choice>
              <mc:Fallback>
                <p:oleObj name="Equation" r:id="rId5" imgW="126720" imgH="152280" progId="Equation.DSMT4">
                  <p:embed/>
                  <p:pic>
                    <p:nvPicPr>
                      <p:cNvPr id="0" name=""/>
                      <p:cNvPicPr/>
                      <p:nvPr/>
                    </p:nvPicPr>
                    <p:blipFill>
                      <a:blip r:embed="rId6"/>
                      <a:stretch>
                        <a:fillRect/>
                      </a:stretch>
                    </p:blipFill>
                    <p:spPr>
                      <a:xfrm>
                        <a:off x="521735" y="4498337"/>
                        <a:ext cx="204754" cy="245704"/>
                      </a:xfrm>
                      <a:prstGeom prst="rect">
                        <a:avLst/>
                      </a:prstGeom>
                    </p:spPr>
                  </p:pic>
                </p:oleObj>
              </mc:Fallback>
            </mc:AlternateContent>
          </a:graphicData>
        </a:graphic>
      </p:graphicFrame>
    </p:spTree>
    <p:extLst>
      <p:ext uri="{BB962C8B-B14F-4D97-AF65-F5344CB8AC3E}">
        <p14:creationId xmlns:p14="http://schemas.microsoft.com/office/powerpoint/2010/main" val="18682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2.12 Equality </a:t>
            </a:r>
            <a:r>
              <a:rPr lang="en-US" dirty="0"/>
              <a:t>and Relational </a:t>
            </a:r>
            <a:r>
              <a:rPr lang="en-US" dirty="0" smtClean="0"/>
              <a:t>Operators </a:t>
            </a:r>
            <a:r>
              <a:rPr lang="en-US" sz="2000" b="0" dirty="0" smtClean="0"/>
              <a:t>(2 of 2)</a:t>
            </a:r>
            <a:endParaRPr lang="en-US" sz="2000" b="0" dirty="0"/>
          </a:p>
        </p:txBody>
      </p:sp>
      <p:sp>
        <p:nvSpPr>
          <p:cNvPr id="6" name="Text Placeholder 5"/>
          <p:cNvSpPr>
            <a:spLocks noGrp="1"/>
          </p:cNvSpPr>
          <p:nvPr>
            <p:ph type="body" idx="1"/>
          </p:nvPr>
        </p:nvSpPr>
        <p:spPr>
          <a:xfrm>
            <a:off x="457200" y="1600201"/>
            <a:ext cx="8229600" cy="446314"/>
          </a:xfrm>
        </p:spPr>
        <p:txBody>
          <a:bodyPr/>
          <a:lstStyle/>
          <a:p>
            <a:pPr marL="0" indent="0">
              <a:buNone/>
            </a:pPr>
            <a:r>
              <a:rPr lang="en-US" sz="2000" b="1" dirty="0" smtClean="0">
                <a:solidFill>
                  <a:schemeClr val="tx1"/>
                </a:solidFill>
                <a:latin typeface="+mn-lt"/>
              </a:rPr>
              <a:t>Equality operators</a:t>
            </a:r>
            <a:endParaRPr lang="en-US" sz="2000" b="1" dirty="0" smtClean="0">
              <a:latin typeface="+mn-lt"/>
            </a:endParaRPr>
          </a:p>
        </p:txBody>
      </p:sp>
      <p:graphicFrame>
        <p:nvGraphicFramePr>
          <p:cNvPr id="7" name="Table 6"/>
          <p:cNvGraphicFramePr>
            <a:graphicFrameLocks noGrp="1"/>
          </p:cNvGraphicFramePr>
          <p:nvPr>
            <p:extLst>
              <p:ext uri="{D42A27DB-BD31-4B8C-83A1-F6EECF244321}">
                <p14:modId xmlns:p14="http://schemas.microsoft.com/office/powerpoint/2010/main" val="1181735207"/>
              </p:ext>
            </p:extLst>
          </p:nvPr>
        </p:nvGraphicFramePr>
        <p:xfrm>
          <a:off x="457200" y="2077056"/>
          <a:ext cx="8229600" cy="1706880"/>
        </p:xfrm>
        <a:graphic>
          <a:graphicData uri="http://schemas.openxmlformats.org/drawingml/2006/table">
            <a:tbl>
              <a:tblPr firstRow="1" bandRow="1">
                <a:tableStyleId>{5940675A-B579-460E-94D1-54222C63F5DA}</a:tableStyleId>
              </a:tblPr>
              <a:tblGrid>
                <a:gridCol w="2416872">
                  <a:extLst>
                    <a:ext uri="{9D8B030D-6E8A-4147-A177-3AD203B41FA5}">
                      <a16:colId xmlns:a16="http://schemas.microsoft.com/office/drawing/2014/main" val="3486409826"/>
                    </a:ext>
                  </a:extLst>
                </a:gridCol>
                <a:gridCol w="1697929">
                  <a:extLst>
                    <a:ext uri="{9D8B030D-6E8A-4147-A177-3AD203B41FA5}">
                      <a16:colId xmlns:a16="http://schemas.microsoft.com/office/drawing/2014/main" val="1198480707"/>
                    </a:ext>
                  </a:extLst>
                </a:gridCol>
                <a:gridCol w="1697929">
                  <a:extLst>
                    <a:ext uri="{9D8B030D-6E8A-4147-A177-3AD203B41FA5}">
                      <a16:colId xmlns:a16="http://schemas.microsoft.com/office/drawing/2014/main" val="1479962581"/>
                    </a:ext>
                  </a:extLst>
                </a:gridCol>
                <a:gridCol w="2416870">
                  <a:extLst>
                    <a:ext uri="{9D8B030D-6E8A-4147-A177-3AD203B41FA5}">
                      <a16:colId xmlns:a16="http://schemas.microsoft.com/office/drawing/2014/main" val="2964478110"/>
                    </a:ext>
                  </a:extLst>
                </a:gridCol>
              </a:tblGrid>
              <a:tr h="415460">
                <a:tc>
                  <a:txBody>
                    <a:bodyPr/>
                    <a:lstStyle/>
                    <a:p>
                      <a:r>
                        <a:rPr lang="en-US" sz="1800" b="1" i="0" u="none" strike="noStrike" cap="none" baseline="0" dirty="0" smtClean="0">
                          <a:solidFill>
                            <a:schemeClr val="tx1"/>
                          </a:solidFill>
                          <a:latin typeface="+mn-lt"/>
                          <a:ea typeface="+mn-ea"/>
                          <a:cs typeface="+mn-cs"/>
                          <a:sym typeface="Arial"/>
                        </a:rPr>
                        <a:t>Algebraic equality or relational operator</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C equality or</a:t>
                      </a:r>
                    </a:p>
                    <a:p>
                      <a:r>
                        <a:rPr lang="en-US" sz="1800" b="1" i="0" u="none" strike="noStrike" cap="none" baseline="0" dirty="0" smtClean="0">
                          <a:solidFill>
                            <a:schemeClr val="tx1"/>
                          </a:solidFill>
                          <a:latin typeface="+mn-lt"/>
                          <a:ea typeface="+mn-ea"/>
                          <a:cs typeface="+mn-cs"/>
                          <a:sym typeface="Arial"/>
                        </a:rPr>
                        <a:t>relational</a:t>
                      </a:r>
                    </a:p>
                    <a:p>
                      <a:r>
                        <a:rPr lang="en-US" sz="1800" b="1" i="0" u="none" strike="noStrike" cap="none" baseline="0" dirty="0" smtClean="0">
                          <a:solidFill>
                            <a:schemeClr val="tx1"/>
                          </a:solidFill>
                          <a:latin typeface="+mn-lt"/>
                          <a:ea typeface="+mn-ea"/>
                          <a:cs typeface="+mn-cs"/>
                          <a:sym typeface="Arial"/>
                        </a:rPr>
                        <a:t>operator</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Example</a:t>
                      </a:r>
                    </a:p>
                    <a:p>
                      <a:r>
                        <a:rPr lang="en-US" sz="1800" b="1" i="0" u="none" strike="noStrike" cap="none" baseline="0" dirty="0" smtClean="0">
                          <a:solidFill>
                            <a:schemeClr val="tx1"/>
                          </a:solidFill>
                          <a:latin typeface="+mn-lt"/>
                          <a:ea typeface="+mn-ea"/>
                          <a:cs typeface="+mn-cs"/>
                          <a:sym typeface="Arial"/>
                        </a:rPr>
                        <a:t>of C</a:t>
                      </a:r>
                    </a:p>
                    <a:p>
                      <a:r>
                        <a:rPr lang="en-US" sz="1800" b="1" i="0" u="none" strike="noStrike" cap="none" baseline="0" dirty="0" smtClean="0">
                          <a:solidFill>
                            <a:schemeClr val="tx1"/>
                          </a:solidFill>
                          <a:latin typeface="+mn-lt"/>
                          <a:ea typeface="+mn-ea"/>
                          <a:cs typeface="+mn-cs"/>
                          <a:sym typeface="Arial"/>
                        </a:rPr>
                        <a:t>condition</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Meaning of C condition</a:t>
                      </a:r>
                      <a:endParaRPr lang="en-US" sz="1800" b="1" dirty="0"/>
                    </a:p>
                  </a:txBody>
                  <a:tcPr/>
                </a:tc>
                <a:extLst>
                  <a:ext uri="{0D108BD9-81ED-4DB2-BD59-A6C34878D82A}">
                    <a16:rowId xmlns:a16="http://schemas.microsoft.com/office/drawing/2014/main" val="2019479639"/>
                  </a:ext>
                </a:extLst>
              </a:tr>
              <a:tr h="310816">
                <a:tc>
                  <a:txBody>
                    <a:bodyPr/>
                    <a:lstStyle/>
                    <a:p>
                      <a:r>
                        <a:rPr lang="en-US" sz="1800" b="0" i="0" u="none" strike="noStrike" cap="none" baseline="0" dirty="0" smtClean="0">
                          <a:solidFill>
                            <a:schemeClr val="tx1"/>
                          </a:solidFill>
                          <a:latin typeface="+mn-lt"/>
                          <a:ea typeface="+mn-ea"/>
                          <a:cs typeface="+mn-cs"/>
                          <a:sym typeface="Arial"/>
                        </a:rPr>
                        <a:t>=</a:t>
                      </a:r>
                      <a:endParaRPr lang="en-US" sz="1800" dirty="0"/>
                    </a:p>
                  </a:txBody>
                  <a:tcPr/>
                </a:tc>
                <a:tc>
                  <a:txBody>
                    <a:bodyPr/>
                    <a:lstStyle/>
                    <a:p>
                      <a:r>
                        <a:rPr lang="en-US" sz="1100" dirty="0" smtClean="0">
                          <a:solidFill>
                            <a:schemeClr val="bg1"/>
                          </a:solidFill>
                        </a:rPr>
                        <a:t>Equals equals</a:t>
                      </a:r>
                      <a:endParaRPr lang="en-US" sz="1100" dirty="0">
                        <a:solidFill>
                          <a:schemeClr val="bg1"/>
                        </a:solidFill>
                      </a:endParaRPr>
                    </a:p>
                  </a:txBody>
                  <a:tcPr/>
                </a:tc>
                <a:tc>
                  <a:txBody>
                    <a:bodyPr/>
                    <a:lstStyle/>
                    <a:p>
                      <a:pPr marL="0" marR="0" algn="just">
                        <a:lnSpc>
                          <a:spcPct val="107000"/>
                        </a:lnSpc>
                        <a:spcBef>
                          <a:spcPts val="0"/>
                        </a:spcBef>
                        <a:spcAft>
                          <a:spcPts val="800"/>
                        </a:spcAft>
                      </a:pPr>
                      <a:r>
                        <a:rPr lang="en-US" sz="1100" dirty="0">
                          <a:solidFill>
                            <a:schemeClr val="bg1"/>
                          </a:solidFill>
                          <a:effectLst/>
                          <a:latin typeface="Calibri" panose="020F0502020204030204" pitchFamily="34" charset="0"/>
                          <a:ea typeface="Calibri" panose="020F0502020204030204" pitchFamily="34" charset="0"/>
                        </a:rPr>
                        <a:t>X equals equals y</a:t>
                      </a:r>
                    </a:p>
                  </a:txBody>
                  <a:tcPr marL="68580" marR="68580" marT="0" marB="0"/>
                </a:tc>
                <a:tc>
                  <a:txBody>
                    <a:bodyPr/>
                    <a:lstStyle/>
                    <a:p>
                      <a:r>
                        <a:rPr lang="en-US" sz="1800" b="0" i="0" u="none" strike="noStrike" cap="none" baseline="0" dirty="0" smtClean="0">
                          <a:solidFill>
                            <a:schemeClr val="tx1"/>
                          </a:solidFill>
                          <a:latin typeface="+mn-lt"/>
                          <a:ea typeface="+mn-ea"/>
                          <a:cs typeface="+mn-cs"/>
                          <a:sym typeface="Arial"/>
                        </a:rPr>
                        <a:t>x is equal to y</a:t>
                      </a:r>
                      <a:endParaRPr lang="en-US" sz="1800" dirty="0"/>
                    </a:p>
                  </a:txBody>
                  <a:tcPr/>
                </a:tc>
                <a:extLst>
                  <a:ext uri="{0D108BD9-81ED-4DB2-BD59-A6C34878D82A}">
                    <a16:rowId xmlns:a16="http://schemas.microsoft.com/office/drawing/2014/main" val="259063220"/>
                  </a:ext>
                </a:extLst>
              </a:tr>
              <a:tr h="310816">
                <a:tc>
                  <a:txBody>
                    <a:bodyPr/>
                    <a:lstStyle/>
                    <a:p>
                      <a:r>
                        <a:rPr lang="en-US" sz="1100" dirty="0" smtClean="0">
                          <a:solidFill>
                            <a:schemeClr val="bg1"/>
                          </a:solidFill>
                        </a:rPr>
                        <a:t>Not equals</a:t>
                      </a:r>
                      <a:endParaRPr lang="en-US" sz="1100" dirty="0">
                        <a:solidFill>
                          <a:schemeClr val="bg1"/>
                        </a:solidFill>
                      </a:endParaRPr>
                    </a:p>
                  </a:txBody>
                  <a:tcPr/>
                </a:tc>
                <a:tc>
                  <a:txBody>
                    <a:bodyPr/>
                    <a:lstStyle/>
                    <a:p>
                      <a:r>
                        <a:rPr lang="en-US" sz="1100" dirty="0" smtClean="0">
                          <a:solidFill>
                            <a:schemeClr val="bg1"/>
                          </a:solidFill>
                        </a:rPr>
                        <a:t>exclamation mark equals</a:t>
                      </a:r>
                      <a:endParaRPr lang="en-US" sz="1100" dirty="0">
                        <a:solidFill>
                          <a:schemeClr val="bg1"/>
                        </a:solidFill>
                      </a:endParaRPr>
                    </a:p>
                  </a:txBody>
                  <a:tcPr/>
                </a:tc>
                <a:tc>
                  <a:txBody>
                    <a:bodyPr/>
                    <a:lstStyle/>
                    <a:p>
                      <a:r>
                        <a:rPr lang="fr-FR" sz="1100" dirty="0" smtClean="0">
                          <a:solidFill>
                            <a:schemeClr val="bg1"/>
                          </a:solidFill>
                        </a:rPr>
                        <a:t>x exclamation mark equals y</a:t>
                      </a:r>
                      <a:endParaRPr lang="en-US" sz="1100" dirty="0">
                        <a:solidFill>
                          <a:schemeClr val="bg1"/>
                        </a:solidFill>
                      </a:endParaRPr>
                    </a:p>
                  </a:txBody>
                  <a:tcPr/>
                </a:tc>
                <a:tc>
                  <a:txBody>
                    <a:bodyPr/>
                    <a:lstStyle/>
                    <a:p>
                      <a:r>
                        <a:rPr lang="en-US" sz="1800" b="0" i="0" u="none" strike="noStrike" cap="none" baseline="0" dirty="0" smtClean="0">
                          <a:solidFill>
                            <a:schemeClr val="tx1"/>
                          </a:solidFill>
                          <a:latin typeface="+mn-lt"/>
                          <a:ea typeface="+mn-ea"/>
                          <a:cs typeface="+mn-cs"/>
                          <a:sym typeface="Arial"/>
                        </a:rPr>
                        <a:t>x is not equal to y</a:t>
                      </a:r>
                      <a:endParaRPr lang="en-US" sz="1800" dirty="0"/>
                    </a:p>
                  </a:txBody>
                  <a:tcPr/>
                </a:tc>
                <a:extLst>
                  <a:ext uri="{0D108BD9-81ED-4DB2-BD59-A6C34878D82A}">
                    <a16:rowId xmlns:a16="http://schemas.microsoft.com/office/drawing/2014/main" val="309542381"/>
                  </a:ext>
                </a:extLst>
              </a:tr>
            </a:tbl>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62660305"/>
              </p:ext>
            </p:extLst>
          </p:nvPr>
        </p:nvGraphicFramePr>
        <p:xfrm>
          <a:off x="2934316" y="3041570"/>
          <a:ext cx="370561" cy="272110"/>
        </p:xfrm>
        <a:graphic>
          <a:graphicData uri="http://schemas.openxmlformats.org/presentationml/2006/ole">
            <mc:AlternateContent xmlns:mc="http://schemas.openxmlformats.org/markup-compatibility/2006">
              <mc:Choice xmlns:v="urn:schemas-microsoft-com:vml" Requires="v">
                <p:oleObj spid="_x0000_s7031"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2934316" y="3041570"/>
                        <a:ext cx="370561" cy="27211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223577751"/>
              </p:ext>
            </p:extLst>
          </p:nvPr>
        </p:nvGraphicFramePr>
        <p:xfrm>
          <a:off x="4630056" y="3076405"/>
          <a:ext cx="576239" cy="237277"/>
        </p:xfrm>
        <a:graphic>
          <a:graphicData uri="http://schemas.openxmlformats.org/presentationml/2006/ole">
            <mc:AlternateContent xmlns:mc="http://schemas.openxmlformats.org/markup-compatibility/2006">
              <mc:Choice xmlns:v="urn:schemas-microsoft-com:vml" Requires="v">
                <p:oleObj spid="_x0000_s7032" name="Equation" r:id="rId5" imgW="431640" imgH="177480" progId="Equation.DSMT4">
                  <p:embed/>
                </p:oleObj>
              </mc:Choice>
              <mc:Fallback>
                <p:oleObj name="Equation" r:id="rId5" imgW="431640" imgH="177480" progId="Equation.DSMT4">
                  <p:embed/>
                  <p:pic>
                    <p:nvPicPr>
                      <p:cNvPr id="0" name=""/>
                      <p:cNvPicPr/>
                      <p:nvPr/>
                    </p:nvPicPr>
                    <p:blipFill>
                      <a:blip r:embed="rId6"/>
                      <a:stretch>
                        <a:fillRect/>
                      </a:stretch>
                    </p:blipFill>
                    <p:spPr>
                      <a:xfrm>
                        <a:off x="4630056" y="3076405"/>
                        <a:ext cx="576239" cy="23727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147554123"/>
              </p:ext>
            </p:extLst>
          </p:nvPr>
        </p:nvGraphicFramePr>
        <p:xfrm>
          <a:off x="517024" y="3388417"/>
          <a:ext cx="241478" cy="241478"/>
        </p:xfrm>
        <a:graphic>
          <a:graphicData uri="http://schemas.openxmlformats.org/presentationml/2006/ole">
            <mc:AlternateContent xmlns:mc="http://schemas.openxmlformats.org/markup-compatibility/2006">
              <mc:Choice xmlns:v="urn:schemas-microsoft-com:vml" Requires="v">
                <p:oleObj spid="_x0000_s7033" name="Equation" r:id="rId7" imgW="139680" imgH="139680" progId="Equation.DSMT4">
                  <p:embed/>
                </p:oleObj>
              </mc:Choice>
              <mc:Fallback>
                <p:oleObj name="Equation" r:id="rId7" imgW="139680" imgH="139680" progId="Equation.DSMT4">
                  <p:embed/>
                  <p:pic>
                    <p:nvPicPr>
                      <p:cNvPr id="0" name=""/>
                      <p:cNvPicPr/>
                      <p:nvPr/>
                    </p:nvPicPr>
                    <p:blipFill>
                      <a:blip r:embed="rId8"/>
                      <a:stretch>
                        <a:fillRect/>
                      </a:stretch>
                    </p:blipFill>
                    <p:spPr>
                      <a:xfrm>
                        <a:off x="517024" y="3388417"/>
                        <a:ext cx="241478" cy="241478"/>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038221754"/>
              </p:ext>
            </p:extLst>
          </p:nvPr>
        </p:nvGraphicFramePr>
        <p:xfrm>
          <a:off x="2973290" y="3410079"/>
          <a:ext cx="304085" cy="283818"/>
        </p:xfrm>
        <a:graphic>
          <a:graphicData uri="http://schemas.openxmlformats.org/presentationml/2006/ole">
            <mc:AlternateContent xmlns:mc="http://schemas.openxmlformats.org/markup-compatibility/2006">
              <mc:Choice xmlns:v="urn:schemas-microsoft-com:vml" Requires="v">
                <p:oleObj spid="_x0000_s7034" name="Equation" r:id="rId9" imgW="190440" imgH="177480" progId="Equation.DSMT4">
                  <p:embed/>
                </p:oleObj>
              </mc:Choice>
              <mc:Fallback>
                <p:oleObj name="Equation" r:id="rId9" imgW="190440" imgH="177480" progId="Equation.DSMT4">
                  <p:embed/>
                  <p:pic>
                    <p:nvPicPr>
                      <p:cNvPr id="0" name=""/>
                      <p:cNvPicPr/>
                      <p:nvPr/>
                    </p:nvPicPr>
                    <p:blipFill>
                      <a:blip r:embed="rId10"/>
                      <a:stretch>
                        <a:fillRect/>
                      </a:stretch>
                    </p:blipFill>
                    <p:spPr>
                      <a:xfrm>
                        <a:off x="2973290" y="3410079"/>
                        <a:ext cx="304085" cy="283818"/>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271784767"/>
              </p:ext>
            </p:extLst>
          </p:nvPr>
        </p:nvGraphicFramePr>
        <p:xfrm>
          <a:off x="4657538" y="3373316"/>
          <a:ext cx="538228" cy="269115"/>
        </p:xfrm>
        <a:graphic>
          <a:graphicData uri="http://schemas.openxmlformats.org/presentationml/2006/ole">
            <mc:AlternateContent xmlns:mc="http://schemas.openxmlformats.org/markup-compatibility/2006">
              <mc:Choice xmlns:v="urn:schemas-microsoft-com:vml" Requires="v">
                <p:oleObj spid="_x0000_s7035" name="Equation" r:id="rId11" imgW="406080" imgH="203040" progId="Equation.DSMT4">
                  <p:embed/>
                </p:oleObj>
              </mc:Choice>
              <mc:Fallback>
                <p:oleObj name="Equation" r:id="rId11" imgW="406080" imgH="203040" progId="Equation.DSMT4">
                  <p:embed/>
                  <p:pic>
                    <p:nvPicPr>
                      <p:cNvPr id="0" name=""/>
                      <p:cNvPicPr/>
                      <p:nvPr/>
                    </p:nvPicPr>
                    <p:blipFill>
                      <a:blip r:embed="rId12"/>
                      <a:stretch>
                        <a:fillRect/>
                      </a:stretch>
                    </p:blipFill>
                    <p:spPr>
                      <a:xfrm>
                        <a:off x="4657538" y="3373316"/>
                        <a:ext cx="538228" cy="269115"/>
                      </a:xfrm>
                      <a:prstGeom prst="rect">
                        <a:avLst/>
                      </a:prstGeom>
                    </p:spPr>
                  </p:pic>
                </p:oleObj>
              </mc:Fallback>
            </mc:AlternateContent>
          </a:graphicData>
        </a:graphic>
      </p:graphicFrame>
    </p:spTree>
    <p:extLst>
      <p:ext uri="{BB962C8B-B14F-4D97-AF65-F5344CB8AC3E}">
        <p14:creationId xmlns:p14="http://schemas.microsoft.com/office/powerpoint/2010/main" val="24279604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2.6 Decision Making: Equality and Relational Operators </a:t>
            </a:r>
            <a:r>
              <a:rPr lang="en-US" sz="2000" b="0" kern="1200" dirty="0" smtClean="0">
                <a:latin typeface="Times New Roman" panose="02020603050405020304" pitchFamily="18" charset="0"/>
                <a:ea typeface="+mj-ea"/>
                <a:cs typeface="+mj-cs"/>
              </a:rPr>
              <a:t>(4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lvl="0">
              <a:tabLst/>
            </a:pPr>
            <a:r>
              <a:rPr lang="en-US" altLang="en-US" sz="2400" kern="1200" dirty="0" smtClean="0">
                <a:solidFill>
                  <a:srgbClr val="000000"/>
                </a:solidFill>
                <a:latin typeface="Arial (Body)"/>
                <a:ea typeface="+mn-ea"/>
                <a:cs typeface="+mn-cs"/>
              </a:rPr>
              <a:t>Figure 2.13 uses six </a:t>
            </a:r>
            <a:r>
              <a:rPr lang="en-US" altLang="en-US" sz="2400" kern="1200" dirty="0" smtClean="0">
                <a:solidFill>
                  <a:srgbClr val="000000"/>
                </a:solidFill>
                <a:latin typeface="Consolas" panose="020B0609020204030204" pitchFamily="49" charset="0"/>
                <a:ea typeface="+mn-ea"/>
                <a:cs typeface="+mn-cs"/>
              </a:rPr>
              <a:t>if</a:t>
            </a:r>
            <a:r>
              <a:rPr lang="en-US" altLang="en-US" sz="2400" kern="1200" dirty="0" smtClean="0">
                <a:solidFill>
                  <a:srgbClr val="000000"/>
                </a:solidFill>
                <a:latin typeface="Arial (Body)"/>
                <a:ea typeface="+mn-ea"/>
                <a:cs typeface="+mn-cs"/>
              </a:rPr>
              <a:t> statements to compare two numbers entered by the user.</a:t>
            </a:r>
          </a:p>
          <a:p>
            <a:pPr lvl="0">
              <a:tabLst/>
            </a:pPr>
            <a:r>
              <a:rPr lang="en-US" altLang="en-US" sz="2400" kern="1200" dirty="0" smtClean="0">
                <a:solidFill>
                  <a:srgbClr val="000000"/>
                </a:solidFill>
                <a:latin typeface="Arial (Body)"/>
                <a:ea typeface="+mn-ea"/>
                <a:cs typeface="+mn-cs"/>
              </a:rPr>
              <a:t>If the condition in any of these </a:t>
            </a:r>
            <a:r>
              <a:rPr lang="en-US" altLang="en-US" sz="2400" kern="1200" dirty="0" smtClean="0">
                <a:solidFill>
                  <a:srgbClr val="000000"/>
                </a:solidFill>
                <a:latin typeface="Consolas" panose="020B0609020204030204" pitchFamily="49" charset="0"/>
                <a:ea typeface="+mn-ea"/>
                <a:cs typeface="+mn-cs"/>
              </a:rPr>
              <a:t>if</a:t>
            </a:r>
            <a:r>
              <a:rPr lang="en-US" altLang="en-US" sz="2400" kern="1200" dirty="0" smtClean="0">
                <a:solidFill>
                  <a:srgbClr val="000000"/>
                </a:solidFill>
                <a:latin typeface="Arial (Body)"/>
                <a:ea typeface="+mn-ea"/>
                <a:cs typeface="+mn-cs"/>
              </a:rPr>
              <a:t> statements is true, the </a:t>
            </a:r>
            <a:r>
              <a:rPr lang="en-US" altLang="en-US" sz="2400" kern="1200" dirty="0" smtClean="0">
                <a:solidFill>
                  <a:srgbClr val="000000"/>
                </a:solidFill>
                <a:latin typeface="Consolas" panose="020B0609020204030204" pitchFamily="49" charset="0"/>
                <a:ea typeface="+mn-ea"/>
                <a:cs typeface="+mn-cs"/>
              </a:rPr>
              <a:t>printf</a:t>
            </a:r>
            <a:r>
              <a:rPr lang="en-US" altLang="en-US" sz="2400" kern="1200" dirty="0" smtClean="0">
                <a:solidFill>
                  <a:srgbClr val="000000"/>
                </a:solidFill>
                <a:latin typeface="Arial (Body)"/>
                <a:ea typeface="+mn-ea"/>
                <a:cs typeface="+mn-cs"/>
              </a:rPr>
              <a:t> statement associated with that </a:t>
            </a:r>
            <a:r>
              <a:rPr lang="en-US" altLang="en-US" sz="2400" kern="1200" dirty="0" smtClean="0">
                <a:solidFill>
                  <a:srgbClr val="000000"/>
                </a:solidFill>
                <a:latin typeface="Consolas" panose="020B0609020204030204" pitchFamily="49" charset="0"/>
                <a:ea typeface="+mn-ea"/>
                <a:cs typeface="+mn-cs"/>
              </a:rPr>
              <a:t>if</a:t>
            </a:r>
            <a:r>
              <a:rPr lang="en-US" altLang="en-US" sz="2400" kern="1200" dirty="0" smtClean="0">
                <a:solidFill>
                  <a:srgbClr val="000000"/>
                </a:solidFill>
                <a:latin typeface="Arial (Body)"/>
                <a:ea typeface="+mn-ea"/>
                <a:cs typeface="+mn-cs"/>
              </a:rPr>
              <a:t> executes.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748205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371114" cy="1097279"/>
          </a:xfrm>
        </p:spPr>
        <p:txBody>
          <a:bodyPr/>
          <a:lstStyle/>
          <a:p>
            <a:r>
              <a:rPr lang="en-US" dirty="0" smtClean="0"/>
              <a:t>Figure 2.13 Using </a:t>
            </a:r>
            <a:r>
              <a:rPr lang="en-US" dirty="0" smtClean="0">
                <a:latin typeface="Consolas" panose="020B0609020204030204" pitchFamily="49" charset="0"/>
              </a:rPr>
              <a:t>If</a:t>
            </a:r>
            <a:r>
              <a:rPr lang="en-US" dirty="0" smtClean="0"/>
              <a:t> </a:t>
            </a:r>
            <a:r>
              <a:rPr lang="en-US" dirty="0"/>
              <a:t>Statements, Relational Operators, and Equality </a:t>
            </a:r>
            <a:r>
              <a:rPr lang="en-US" dirty="0" smtClean="0"/>
              <a:t>Operators </a:t>
            </a:r>
            <a:r>
              <a:rPr lang="en-US" sz="2000" b="0" dirty="0" smtClean="0"/>
              <a:t>(1 of 3)</a:t>
            </a:r>
            <a:endParaRPr lang="en-US" sz="2000" b="0" dirty="0"/>
          </a:p>
        </p:txBody>
      </p:sp>
      <p:pic>
        <p:nvPicPr>
          <p:cNvPr id="2" name="Picture 1" descr="The computer code has 40 lines. The lines read as follows. Line 1. forward slash forward slash F i g period 2 period 13 colon f i g 0 2 underscore 13 period c. Line 2. forward slash forward slash Using if statements comma relational. Line 3. forward slash forward slash operators comma and equality operators period. Line 4. hash include left angle bracket s t d i o period h right angle bracket. Line 5. blank. Line 6. forward slash forward slash function main begins program execution. Line 7. I n t main left parenthesis void right parenthesis. Line 8. left brace. Line 9, indented once. print f left parenthesis double quote Enter two integers comma and I will tell you back slash n double quote right parenthesis semicolon. Line 10, indented once. print f left parenthesis double quote the relationships they satisfy colon double quote right parenthesis semicolon. Line 11. blank. Line 12, indented once. I n t n u m 1 semicolon forward slash forward slash first number to be read from user. Line 13, indented once. I n t, n u m 2 semicolon forward slash forward slash second number to be read from user. Line 14. blank. Line 15, indented once. scan f left parenthesis double quote percent sign d percent sign d double quote comma ampersand n u m 1 comma ampersand n u m 2 right parenthesis semicolon forward slash forward slash read two integers. Line 16. blank. Line 17, indented once. if left parenthesis n u m 1 equals equals n u m 2 right parenthesis left brace. Line 18, indented twice. print f left parenthesis percent sign d is equal to percent sign d back slash n double quote comma n u m 1 comma n u m 2 right parenthesis semicolon. Line 19, indented once. right brace forward slash forward slash end if. Line 20. blank. All forward slash forward slash and text following them are printed in green text. Hash include, void, I n t, and if are in blue text. Double quotes and text within them are in cyan text. The remainder is black text. Lines 17, 18, and 19 are highlighted in yello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1563352"/>
            <a:ext cx="7720988" cy="4486038"/>
          </a:xfrm>
          <a:prstGeom prst="rect">
            <a:avLst/>
          </a:prstGeom>
        </p:spPr>
      </p:pic>
    </p:spTree>
    <p:extLst>
      <p:ext uri="{BB962C8B-B14F-4D97-AF65-F5344CB8AC3E}">
        <p14:creationId xmlns:p14="http://schemas.microsoft.com/office/powerpoint/2010/main" val="39715568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215371"/>
            <a:ext cx="8349343" cy="1097279"/>
          </a:xfrm>
        </p:spPr>
        <p:txBody>
          <a:bodyPr/>
          <a:lstStyle/>
          <a:p>
            <a:r>
              <a:rPr lang="en-US" dirty="0"/>
              <a:t>Figure 2.13 Using </a:t>
            </a:r>
            <a:r>
              <a:rPr lang="en-US" dirty="0">
                <a:latin typeface="Consolas" panose="020B0609020204030204" pitchFamily="49" charset="0"/>
              </a:rPr>
              <a:t>If</a:t>
            </a:r>
            <a:r>
              <a:rPr lang="en-US" dirty="0"/>
              <a:t> Statements, Relational Operators, and Equality Operators </a:t>
            </a:r>
            <a:r>
              <a:rPr lang="en-US" sz="2000" b="0" dirty="0" smtClean="0"/>
              <a:t>(2 </a:t>
            </a:r>
            <a:r>
              <a:rPr lang="en-US" sz="2000" b="0" dirty="0"/>
              <a:t>of 3)</a:t>
            </a:r>
            <a:endParaRPr lang="en-US" dirty="0"/>
          </a:p>
        </p:txBody>
      </p:sp>
      <p:pic>
        <p:nvPicPr>
          <p:cNvPr id="2" name="Picture 1" descr="The code continues. Line 21, indented once. if left parenthesis n u m 1 exclamation point equals n u m 2 right parenthesis left brace. Line 12, indented twice. print f left parenthesis double quote percent sign d is not equal to percent sign d back slash n double quote comma n u m 1 comma n u m 2 right parenthesis semicolon. Line 23, indented once. right brace forward slash forward slash end if. Line 24. blank. Line 25, indented once. if left parenthesis n u m 1 left angle bracket n u m 2 right parenthesis left brace. Line 26, indented twice. print f left parenthesis double quote percent sign d is less than percent sign d back slash n double quote comma n u m 1 comma n u m 2 right parenthesis semicolon. Line 27, indented once. right brace forward slash forward slash end if. Line 28. blank. Line 29, indented once. if left parenthesis n u m 1 right angle bracket n u m 2 right parenthesis left brace. Line 30, indented twice. print f left parenthesis double quote percent sign d is greater than percent sign d back slash n double quote comma n u m 1 comma n u m 2 right parenthesis semicolon. Line 31, indented once. right brace forward slash forward slash end if. Line 32. blank. Line 33, indented once. if left parenthesis n u m 1 left angle bracket equals n u m 2 right parenthesis left brace. Line 34, indented twice. print f left parenthesis double quote percent sign d is less than or equal to percent sign d back slash n double quote comma n u m 1 comma n u m 2 right parenthesis semicolon. Line 35, indented once. right brace forward slash forward slash end if. Line 36. blank. Line 37, indented once. if left parenthesis n u m 1 right angle bracket equals n u m 2 right parenthesis left brace. Line 38, indented twice. print f left parenthesis double quote percent sign d is greater than or equal to percent sign d back slash n double quote comma n u m 1 comma n u m 2 right parenthesis semicolon. Line 39, indented once. right brace forward slash forward slash end if. Line 40. right brace forward slash forward slash end function main. The word if is in blue in Lines 21, 25, 29, 33, and 37. All forward slash forward slash and text following them is printed in green. Double quotes and text within them are in cyan text. All other characters are in black text. n u m 1 operator and n u m 2 in Lines 21, 25, 29, 33, and 37 are highlighted yellow."/>
          <p:cNvPicPr>
            <a:picLocks noChangeAspect="1"/>
          </p:cNvPicPr>
          <p:nvPr/>
        </p:nvPicPr>
        <p:blipFill rotWithShape="1">
          <a:blip r:embed="rId2">
            <a:extLst>
              <a:ext uri="{28A0092B-C50C-407E-A947-70E740481C1C}">
                <a14:useLocalDpi xmlns:a14="http://schemas.microsoft.com/office/drawing/2010/main" val="0"/>
              </a:ext>
            </a:extLst>
          </a:blip>
          <a:srcRect r="1284" b="444"/>
          <a:stretch/>
        </p:blipFill>
        <p:spPr>
          <a:xfrm>
            <a:off x="645607" y="1607172"/>
            <a:ext cx="7852785" cy="4503342"/>
          </a:xfrm>
          <a:prstGeom prst="rect">
            <a:avLst/>
          </a:prstGeom>
        </p:spPr>
      </p:pic>
    </p:spTree>
    <p:extLst>
      <p:ext uri="{BB962C8B-B14F-4D97-AF65-F5344CB8AC3E}">
        <p14:creationId xmlns:p14="http://schemas.microsoft.com/office/powerpoint/2010/main" val="2955281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215371"/>
            <a:ext cx="8349343" cy="1097279"/>
          </a:xfrm>
        </p:spPr>
        <p:txBody>
          <a:bodyPr/>
          <a:lstStyle/>
          <a:p>
            <a:r>
              <a:rPr lang="en-US" dirty="0"/>
              <a:t>Figure 2.13 Using </a:t>
            </a:r>
            <a:r>
              <a:rPr lang="en-US" dirty="0">
                <a:latin typeface="Consolas" panose="020B0609020204030204" pitchFamily="49" charset="0"/>
              </a:rPr>
              <a:t>If</a:t>
            </a:r>
            <a:r>
              <a:rPr lang="en-US" dirty="0"/>
              <a:t> Statements, Relational Operators, and Equality Operators </a:t>
            </a:r>
            <a:r>
              <a:rPr lang="en-US" sz="2000" b="0" dirty="0" smtClean="0"/>
              <a:t>(3 </a:t>
            </a:r>
            <a:r>
              <a:rPr lang="en-US" sz="2000" b="0" dirty="0"/>
              <a:t>of 3)</a:t>
            </a:r>
            <a:endParaRPr lang="en-US" dirty="0"/>
          </a:p>
        </p:txBody>
      </p:sp>
      <p:pic>
        <p:nvPicPr>
          <p:cNvPr id="2" name="Picture 1" descr="The output is displayed in three blocks. The first block has 5 lines. The lines read as follows. Line 1. Enter two integers comma and I will tell you. Line 2. the relationship they satisfy colon 3 7. Line 3. 3 is not equal to 7. Line 4. 3 is less than 7. Line 5. 3 is less than or equal to 7. The second block has 5 lines. The lines read as follows. Line 1. Enter two integers comma and I will tell you. Line 2. the relationship they satisfy colon 22 12. Line 3. 22 is not equal to 12. Line 4. 22 is greater than 12. Line 5. 22 is greater than or equal to 12. The third block has 5 lines. The lines read as follows. Line 1. Enter two integers comma and I will tell you. Line 2. the relationship they satisfy colon 7 7. Line 3. 7 is equal to 7. Line 4. 7 is less than or equal to 7. Lines 5. 7 is greater than or equal to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570904"/>
            <a:ext cx="7876180" cy="4558018"/>
          </a:xfrm>
          <a:prstGeom prst="rect">
            <a:avLst/>
          </a:prstGeom>
        </p:spPr>
      </p:pic>
    </p:spTree>
    <p:extLst>
      <p:ext uri="{BB962C8B-B14F-4D97-AF65-F5344CB8AC3E}">
        <p14:creationId xmlns:p14="http://schemas.microsoft.com/office/powerpoint/2010/main" val="38420602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2.6 Decision Making: Equality and Relational Operators </a:t>
            </a:r>
            <a:r>
              <a:rPr lang="en-US" sz="2000" b="0" kern="1200" dirty="0" smtClean="0">
                <a:latin typeface="Times New Roman" panose="02020603050405020304" pitchFamily="18" charset="0"/>
                <a:ea typeface="+mj-ea"/>
                <a:cs typeface="+mj-cs"/>
              </a:rPr>
              <a:t>(5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The program uses </a:t>
            </a:r>
            <a:r>
              <a:rPr lang="en-US" altLang="en-US" sz="2400" kern="1200" dirty="0">
                <a:solidFill>
                  <a:srgbClr val="000000"/>
                </a:solidFill>
                <a:latin typeface="Consolas" panose="020B0609020204030204" pitchFamily="49" charset="0"/>
                <a:ea typeface="+mn-ea"/>
                <a:cs typeface="+mn-cs"/>
              </a:rPr>
              <a:t>scanf</a:t>
            </a:r>
            <a:r>
              <a:rPr lang="en-US" altLang="en-US" sz="2400" kern="1200" dirty="0">
                <a:solidFill>
                  <a:srgbClr val="000000"/>
                </a:solidFill>
                <a:latin typeface="Arial (Body)"/>
                <a:ea typeface="+mn-ea"/>
                <a:cs typeface="+mn-cs"/>
              </a:rPr>
              <a:t> to input two numbers.</a:t>
            </a:r>
          </a:p>
          <a:p>
            <a:pPr lvl="0">
              <a:tabLst/>
            </a:pPr>
            <a:r>
              <a:rPr lang="en-US" altLang="en-US" sz="2400" kern="1200" dirty="0">
                <a:solidFill>
                  <a:srgbClr val="000000"/>
                </a:solidFill>
                <a:latin typeface="Arial (Body)"/>
                <a:ea typeface="+mn-ea"/>
                <a:cs typeface="+mn-cs"/>
              </a:rPr>
              <a:t>Each conversion specifier has a corresponding argument in which a value will be stored.</a:t>
            </a:r>
          </a:p>
          <a:p>
            <a:pPr lvl="0">
              <a:tabLst/>
            </a:pPr>
            <a:r>
              <a:rPr lang="en-US" altLang="en-US" sz="2400" kern="1200" dirty="0">
                <a:solidFill>
                  <a:srgbClr val="000000"/>
                </a:solidFill>
                <a:latin typeface="Arial (Body)"/>
                <a:ea typeface="+mn-ea"/>
                <a:cs typeface="+mn-cs"/>
              </a:rPr>
              <a:t>The first </a:t>
            </a:r>
            <a:r>
              <a:rPr lang="en-US" altLang="en-US" sz="2400" kern="1200" dirty="0">
                <a:solidFill>
                  <a:srgbClr val="000000"/>
                </a:solidFill>
                <a:latin typeface="Consolas" panose="020B0609020204030204" pitchFamily="49" charset="0"/>
                <a:ea typeface="+mn-ea"/>
                <a:cs typeface="+mn-cs"/>
              </a:rPr>
              <a:t>%d</a:t>
            </a:r>
            <a:r>
              <a:rPr lang="en-US" altLang="en-US" sz="2400" kern="1200" dirty="0">
                <a:solidFill>
                  <a:srgbClr val="000000"/>
                </a:solidFill>
                <a:latin typeface="Arial (Body)"/>
                <a:ea typeface="+mn-ea"/>
                <a:cs typeface="+mn-cs"/>
              </a:rPr>
              <a:t> converts a value to be stored in the variable </a:t>
            </a:r>
            <a:r>
              <a:rPr lang="en-US" altLang="en-US" sz="2400" kern="1200" dirty="0">
                <a:solidFill>
                  <a:srgbClr val="000000"/>
                </a:solidFill>
                <a:latin typeface="Consolas" panose="020B0609020204030204" pitchFamily="49" charset="0"/>
                <a:ea typeface="+mn-ea"/>
                <a:cs typeface="+mn-cs"/>
              </a:rPr>
              <a:t>num1</a:t>
            </a:r>
            <a:r>
              <a:rPr lang="en-US" altLang="en-US" sz="2400" kern="1200" dirty="0">
                <a:solidFill>
                  <a:srgbClr val="000000"/>
                </a:solidFill>
                <a:latin typeface="+mn-lt"/>
                <a:ea typeface="+mn-ea"/>
                <a:cs typeface="+mn-cs"/>
              </a:rPr>
              <a:t>,</a:t>
            </a:r>
            <a:r>
              <a:rPr lang="en-US" altLang="en-US" sz="2400" kern="1200" dirty="0">
                <a:solidFill>
                  <a:srgbClr val="000000"/>
                </a:solidFill>
                <a:latin typeface="Arial (Body)"/>
                <a:ea typeface="+mn-ea"/>
                <a:cs typeface="+mn-cs"/>
              </a:rPr>
              <a:t> and the second </a:t>
            </a:r>
            <a:r>
              <a:rPr lang="en-US" altLang="en-US" sz="2400" kern="1200" dirty="0">
                <a:solidFill>
                  <a:srgbClr val="000000"/>
                </a:solidFill>
                <a:latin typeface="Consolas" panose="020B0609020204030204" pitchFamily="49" charset="0"/>
                <a:ea typeface="+mn-ea"/>
                <a:cs typeface="+mn-cs"/>
              </a:rPr>
              <a:t>%d</a:t>
            </a:r>
            <a:r>
              <a:rPr lang="en-US" altLang="en-US" sz="2400" kern="1200" dirty="0">
                <a:solidFill>
                  <a:srgbClr val="000000"/>
                </a:solidFill>
                <a:latin typeface="Arial (Body)"/>
                <a:ea typeface="+mn-ea"/>
                <a:cs typeface="+mn-cs"/>
              </a:rPr>
              <a:t> converts a value to be stored in variable </a:t>
            </a:r>
            <a:r>
              <a:rPr lang="en-US" altLang="en-US" sz="2400" kern="1200" dirty="0">
                <a:solidFill>
                  <a:srgbClr val="000000"/>
                </a:solidFill>
                <a:latin typeface="Consolas" panose="020B0609020204030204" pitchFamily="49" charset="0"/>
                <a:ea typeface="+mn-ea"/>
                <a:cs typeface="+mn-cs"/>
              </a:rPr>
              <a:t>num2</a:t>
            </a:r>
            <a:r>
              <a:rPr lang="en-US" altLang="en-US" sz="2400" kern="1200" dirty="0">
                <a:solidFill>
                  <a:srgbClr val="000000"/>
                </a:solidFill>
                <a:latin typeface="+mn-lt"/>
                <a:ea typeface="+mn-ea"/>
                <a:cs typeface="+mn-cs"/>
              </a:rPr>
              <a:t>.</a:t>
            </a:r>
          </a:p>
        </p:txBody>
      </p:sp>
    </p:spTree>
    <p:extLst>
      <p:ext uri="{BB962C8B-B14F-4D97-AF65-F5344CB8AC3E}">
        <p14:creationId xmlns:p14="http://schemas.microsoft.com/office/powerpoint/2010/main" val="35808181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Good Programming Practice </a:t>
            </a:r>
            <a:r>
              <a:rPr lang="en-US" dirty="0" smtClean="0"/>
              <a:t>2.10</a:t>
            </a:r>
            <a:endParaRPr lang="en-US" dirty="0"/>
          </a:p>
        </p:txBody>
      </p:sp>
      <p:sp>
        <p:nvSpPr>
          <p:cNvPr id="5" name="Text Placeholder 4"/>
          <p:cNvSpPr>
            <a:spLocks noGrp="1"/>
          </p:cNvSpPr>
          <p:nvPr>
            <p:ph type="body" idx="1"/>
          </p:nvPr>
        </p:nvSpPr>
        <p:spPr/>
        <p:txBody>
          <a:bodyPr/>
          <a:lstStyle/>
          <a:p>
            <a:pPr marL="0" indent="0">
              <a:buNone/>
            </a:pPr>
            <a:r>
              <a:rPr lang="en-US" sz="2400" dirty="0">
                <a:latin typeface="+mn-lt"/>
              </a:rPr>
              <a:t>Although it’s allowed, there should be no more than one statement per line in a program</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389691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2.2 A Simple C Program: Printing a Line of Text </a:t>
            </a:r>
            <a:r>
              <a:rPr lang="en-US" sz="2000" b="0" dirty="0">
                <a:solidFill>
                  <a:schemeClr val="tx2"/>
                </a:solidFill>
                <a:latin typeface="Times New Roman" panose="02020603050405020304" pitchFamily="18" charset="0"/>
                <a:cs typeface="Times New Roman" panose="02020603050405020304" pitchFamily="18" charset="0"/>
              </a:rPr>
              <a:t>(4 of 17)</a:t>
            </a:r>
            <a:endParaRPr lang="en-US" dirty="0"/>
          </a:p>
        </p:txBody>
      </p:sp>
      <p:sp>
        <p:nvSpPr>
          <p:cNvPr id="5" name="Text Placeholder 4"/>
          <p:cNvSpPr>
            <a:spLocks noGrp="1"/>
          </p:cNvSpPr>
          <p:nvPr>
            <p:ph type="body" idx="1"/>
          </p:nvPr>
        </p:nvSpPr>
        <p:spPr>
          <a:xfrm>
            <a:off x="457200" y="1600201"/>
            <a:ext cx="2908999" cy="533400"/>
          </a:xfrm>
        </p:spPr>
        <p:txBody>
          <a:bodyPr/>
          <a:lstStyle/>
          <a:p>
            <a:r>
              <a:rPr lang="en-US" sz="2400" dirty="0">
                <a:solidFill>
                  <a:srgbClr val="000000"/>
                </a:solidFill>
                <a:latin typeface="+mn-lt"/>
              </a:rPr>
              <a:t>You can also use</a:t>
            </a:r>
            <a:endParaRPr lang="en-US" sz="2400" dirty="0">
              <a:latin typeface="+mn-lt"/>
            </a:endParaRPr>
          </a:p>
        </p:txBody>
      </p:sp>
      <p:pic>
        <p:nvPicPr>
          <p:cNvPr id="24" name="Picture 23" descr="Forward slash asterisk incomplete line of code asterisk forward slash."/>
          <p:cNvPicPr>
            <a:picLocks noChangeAspect="1"/>
          </p:cNvPicPr>
          <p:nvPr/>
        </p:nvPicPr>
        <p:blipFill rotWithShape="1">
          <a:blip r:embed="rId2"/>
          <a:srcRect l="26854" b="16556"/>
          <a:stretch/>
        </p:blipFill>
        <p:spPr>
          <a:xfrm>
            <a:off x="3169864" y="1598428"/>
            <a:ext cx="963225" cy="534153"/>
          </a:xfrm>
          <a:prstGeom prst="rect">
            <a:avLst/>
          </a:prstGeom>
        </p:spPr>
      </p:pic>
      <p:sp>
        <p:nvSpPr>
          <p:cNvPr id="6" name="Content Placeholder 5"/>
          <p:cNvSpPr>
            <a:spLocks noGrp="1"/>
          </p:cNvSpPr>
          <p:nvPr>
            <p:ph sz="quarter" idx="13"/>
          </p:nvPr>
        </p:nvSpPr>
        <p:spPr>
          <a:xfrm>
            <a:off x="457200" y="1595892"/>
            <a:ext cx="8229600" cy="558800"/>
          </a:xfrm>
        </p:spPr>
        <p:txBody>
          <a:bodyPr/>
          <a:lstStyle/>
          <a:p>
            <a:pPr marL="255588" indent="3241675">
              <a:buNone/>
            </a:pPr>
            <a:r>
              <a:rPr lang="en-US" sz="2400" b="1" dirty="0">
                <a:solidFill>
                  <a:schemeClr val="tx1"/>
                </a:solidFill>
                <a:latin typeface="+mn-lt"/>
              </a:rPr>
              <a:t>multi-line comments</a:t>
            </a:r>
            <a:r>
              <a:rPr lang="en-US" sz="2400" dirty="0">
                <a:solidFill>
                  <a:srgbClr val="000000"/>
                </a:solidFill>
                <a:latin typeface="+mn-lt"/>
              </a:rPr>
              <a:t> in which everything from</a:t>
            </a:r>
            <a:endParaRPr lang="en-US" sz="2400" dirty="0">
              <a:latin typeface="+mn-lt"/>
            </a:endParaRPr>
          </a:p>
        </p:txBody>
      </p:sp>
      <p:pic>
        <p:nvPicPr>
          <p:cNvPr id="17" name="Picture 16" descr="Forward slash asterisk"/>
          <p:cNvPicPr>
            <a:picLocks noChangeAspect="1"/>
          </p:cNvPicPr>
          <p:nvPr/>
        </p:nvPicPr>
        <p:blipFill rotWithShape="1">
          <a:blip r:embed="rId3"/>
          <a:srcRect l="35680" b="21091"/>
          <a:stretch/>
        </p:blipFill>
        <p:spPr>
          <a:xfrm>
            <a:off x="2889341" y="2018031"/>
            <a:ext cx="476858" cy="461855"/>
          </a:xfrm>
          <a:prstGeom prst="rect">
            <a:avLst/>
          </a:prstGeom>
        </p:spPr>
      </p:pic>
      <p:sp>
        <p:nvSpPr>
          <p:cNvPr id="7" name="Content Placeholder 6"/>
          <p:cNvSpPr>
            <a:spLocks noGrp="1"/>
          </p:cNvSpPr>
          <p:nvPr>
            <p:ph sz="quarter" idx="14"/>
          </p:nvPr>
        </p:nvSpPr>
        <p:spPr>
          <a:xfrm>
            <a:off x="3198892" y="1974488"/>
            <a:ext cx="2662255" cy="419903"/>
          </a:xfrm>
        </p:spPr>
        <p:txBody>
          <a:bodyPr/>
          <a:lstStyle/>
          <a:p>
            <a:pPr marL="432" indent="0">
              <a:buNone/>
            </a:pPr>
            <a:r>
              <a:rPr lang="en-US" sz="2400" dirty="0">
                <a:solidFill>
                  <a:srgbClr val="000000"/>
                </a:solidFill>
                <a:latin typeface="+mn-lt"/>
              </a:rPr>
              <a:t>on the first line to</a:t>
            </a:r>
            <a:endParaRPr lang="en-US" sz="2400" dirty="0">
              <a:latin typeface="+mn-lt"/>
            </a:endParaRPr>
          </a:p>
        </p:txBody>
      </p:sp>
      <p:pic>
        <p:nvPicPr>
          <p:cNvPr id="22" name="Picture 21" descr="Asterisk forward slash"/>
          <p:cNvPicPr>
            <a:picLocks noChangeAspect="1"/>
          </p:cNvPicPr>
          <p:nvPr/>
        </p:nvPicPr>
        <p:blipFill rotWithShape="1">
          <a:blip r:embed="rId4"/>
          <a:srcRect l="37470" t="13155" b="27893"/>
          <a:stretch/>
        </p:blipFill>
        <p:spPr>
          <a:xfrm>
            <a:off x="5557330" y="2075090"/>
            <a:ext cx="507019" cy="377371"/>
          </a:xfrm>
          <a:prstGeom prst="rect">
            <a:avLst/>
          </a:prstGeom>
        </p:spPr>
      </p:pic>
      <p:sp>
        <p:nvSpPr>
          <p:cNvPr id="8" name="Content Placeholder 7"/>
          <p:cNvSpPr>
            <a:spLocks noGrp="1"/>
          </p:cNvSpPr>
          <p:nvPr>
            <p:ph sz="quarter" idx="15"/>
          </p:nvPr>
        </p:nvSpPr>
        <p:spPr>
          <a:xfrm>
            <a:off x="457200" y="1979494"/>
            <a:ext cx="8229600" cy="2041642"/>
          </a:xfrm>
        </p:spPr>
        <p:txBody>
          <a:bodyPr/>
          <a:lstStyle/>
          <a:p>
            <a:pPr indent="5216525" eaLnBrk="1" hangingPunct="1">
              <a:buNone/>
              <a:defRPr/>
            </a:pPr>
            <a:r>
              <a:rPr lang="en-US" sz="2400" dirty="0">
                <a:solidFill>
                  <a:srgbClr val="000000"/>
                </a:solidFill>
                <a:latin typeface="+mn-lt"/>
              </a:rPr>
              <a:t>at the end of the line is a comment.</a:t>
            </a:r>
          </a:p>
          <a:p>
            <a:pPr marL="255600" indent="-255600">
              <a:tabLst>
                <a:tab pos="3497263" algn="l"/>
              </a:tabLst>
              <a:defRPr/>
            </a:pPr>
            <a:r>
              <a:rPr lang="en-US" sz="2400" dirty="0">
                <a:solidFill>
                  <a:srgbClr val="000000"/>
                </a:solidFill>
                <a:latin typeface="+mn-lt"/>
              </a:rPr>
              <a:t>We prefer </a:t>
            </a:r>
            <a:r>
              <a:rPr lang="en-US" sz="2400" dirty="0">
                <a:solidFill>
                  <a:srgbClr val="000000"/>
                </a:solidFill>
                <a:latin typeface="Consolas" panose="020B0609020204030204" pitchFamily="49" charset="0"/>
              </a:rPr>
              <a:t>//</a:t>
            </a:r>
            <a:r>
              <a:rPr lang="en-US" sz="2400" dirty="0">
                <a:solidFill>
                  <a:srgbClr val="000000"/>
                </a:solidFill>
              </a:rPr>
              <a:t> </a:t>
            </a:r>
            <a:r>
              <a:rPr lang="en-US" sz="2400" dirty="0">
                <a:solidFill>
                  <a:srgbClr val="000000"/>
                </a:solidFill>
                <a:latin typeface="+mn-lt"/>
              </a:rPr>
              <a:t>comments because they’re shorter and they eliminate the common programming errors that occur with</a:t>
            </a:r>
            <a:endParaRPr lang="en-US" sz="2400" dirty="0">
              <a:latin typeface="+mn-lt"/>
            </a:endParaRPr>
          </a:p>
        </p:txBody>
      </p:sp>
      <p:pic>
        <p:nvPicPr>
          <p:cNvPr id="19" name="Picture 18" descr="Forward slash asterisk incomplete line of code asterisk forward slash."/>
          <p:cNvPicPr>
            <a:picLocks noChangeAspect="1"/>
          </p:cNvPicPr>
          <p:nvPr/>
        </p:nvPicPr>
        <p:blipFill rotWithShape="1">
          <a:blip r:embed="rId5"/>
          <a:srcRect l="23547" t="15701" b="34750"/>
          <a:stretch/>
        </p:blipFill>
        <p:spPr>
          <a:xfrm>
            <a:off x="1314915" y="3759198"/>
            <a:ext cx="967484" cy="304800"/>
          </a:xfrm>
          <a:prstGeom prst="rect">
            <a:avLst/>
          </a:prstGeom>
        </p:spPr>
      </p:pic>
      <p:sp>
        <p:nvSpPr>
          <p:cNvPr id="9" name="Content Placeholder 8"/>
          <p:cNvSpPr>
            <a:spLocks noGrp="1"/>
          </p:cNvSpPr>
          <p:nvPr>
            <p:ph sz="quarter" idx="16"/>
          </p:nvPr>
        </p:nvSpPr>
        <p:spPr>
          <a:xfrm>
            <a:off x="2138255" y="3642739"/>
            <a:ext cx="5647778" cy="378397"/>
          </a:xfrm>
        </p:spPr>
        <p:txBody>
          <a:bodyPr/>
          <a:lstStyle/>
          <a:p>
            <a:pPr marL="255600" indent="-255600">
              <a:buNone/>
            </a:pPr>
            <a:r>
              <a:rPr lang="en-US" sz="2400" dirty="0">
                <a:solidFill>
                  <a:srgbClr val="000000"/>
                </a:solidFill>
                <a:latin typeface="+mn-lt"/>
              </a:rPr>
              <a:t>comments, especially when the closing</a:t>
            </a:r>
            <a:endParaRPr lang="en-US" sz="2400" dirty="0">
              <a:latin typeface="+mn-lt"/>
            </a:endParaRPr>
          </a:p>
        </p:txBody>
      </p:sp>
      <p:pic>
        <p:nvPicPr>
          <p:cNvPr id="21" name="Picture 20" descr="Asterisk forward slash"/>
          <p:cNvPicPr>
            <a:picLocks noChangeAspect="1"/>
          </p:cNvPicPr>
          <p:nvPr/>
        </p:nvPicPr>
        <p:blipFill rotWithShape="1">
          <a:blip r:embed="rId4"/>
          <a:srcRect l="37470" t="13155" b="27893"/>
          <a:stretch/>
        </p:blipFill>
        <p:spPr>
          <a:xfrm>
            <a:off x="7488981" y="3795482"/>
            <a:ext cx="507019" cy="377371"/>
          </a:xfrm>
          <a:prstGeom prst="rect">
            <a:avLst/>
          </a:prstGeom>
        </p:spPr>
      </p:pic>
      <p:sp>
        <p:nvSpPr>
          <p:cNvPr id="10" name="Content Placeholder 9"/>
          <p:cNvSpPr>
            <a:spLocks noGrp="1"/>
          </p:cNvSpPr>
          <p:nvPr>
            <p:ph sz="quarter" idx="17"/>
          </p:nvPr>
        </p:nvSpPr>
        <p:spPr>
          <a:xfrm>
            <a:off x="457200" y="3646475"/>
            <a:ext cx="8229600" cy="1487043"/>
          </a:xfrm>
        </p:spPr>
        <p:txBody>
          <a:bodyPr/>
          <a:lstStyle/>
          <a:p>
            <a:pPr marL="261938" indent="7096125">
              <a:buNone/>
              <a:defRPr/>
            </a:pPr>
            <a:r>
              <a:rPr lang="en-US" sz="2400" dirty="0">
                <a:solidFill>
                  <a:srgbClr val="000000"/>
                </a:solidFill>
                <a:latin typeface="+mn-lt"/>
              </a:rPr>
              <a:t>is omitted.</a:t>
            </a:r>
          </a:p>
          <a:p>
            <a:pPr marL="0" indent="261938" eaLnBrk="1" hangingPunct="1">
              <a:buFont typeface="Wingdings 3" pitchFamily="18" charset="2"/>
              <a:buNone/>
              <a:defRPr/>
            </a:pPr>
            <a:r>
              <a:rPr lang="en-US" sz="2400" b="1" dirty="0">
                <a:solidFill>
                  <a:srgbClr val="000000"/>
                </a:solidFill>
                <a:latin typeface="+mn-lt"/>
              </a:rPr>
              <a:t>#</a:t>
            </a:r>
            <a:r>
              <a:rPr lang="en-US" sz="2400" b="1" dirty="0">
                <a:solidFill>
                  <a:srgbClr val="000000"/>
                </a:solidFill>
                <a:latin typeface="Consolas" panose="020B0609020204030204" pitchFamily="49" charset="0"/>
                <a:cs typeface="Consolas" panose="020B0609020204030204" pitchFamily="49" charset="0"/>
              </a:rPr>
              <a:t>include</a:t>
            </a:r>
            <a:r>
              <a:rPr lang="en-US" sz="2400" b="1" dirty="0">
                <a:solidFill>
                  <a:srgbClr val="000000"/>
                </a:solidFill>
                <a:latin typeface="+mn-lt"/>
              </a:rPr>
              <a:t> Preprocessor </a:t>
            </a:r>
            <a:r>
              <a:rPr lang="en-US" sz="2400" b="1" dirty="0" smtClean="0">
                <a:solidFill>
                  <a:srgbClr val="000000"/>
                </a:solidFill>
                <a:latin typeface="+mn-lt"/>
              </a:rPr>
              <a:t>Directive</a:t>
            </a:r>
          </a:p>
          <a:p>
            <a:pPr marL="255600" indent="-255600">
              <a:defRPr/>
            </a:pPr>
            <a:r>
              <a:rPr lang="en-US" sz="2400" b="1" dirty="0">
                <a:solidFill>
                  <a:srgbClr val="000000"/>
                </a:solidFill>
                <a:latin typeface="+mn-lt"/>
              </a:rPr>
              <a:t> </a:t>
            </a:r>
          </a:p>
        </p:txBody>
      </p:sp>
      <p:pic>
        <p:nvPicPr>
          <p:cNvPr id="23" name="Picture 22" descr="The computer code reads as follows. hash include left angle bracket s t d i o period h right angle bracket. Hash include is highlighted in blue tex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587" y="5256752"/>
            <a:ext cx="3040873" cy="214145"/>
          </a:xfrm>
          <a:prstGeom prst="rect">
            <a:avLst/>
          </a:prstGeom>
        </p:spPr>
      </p:pic>
      <p:sp>
        <p:nvSpPr>
          <p:cNvPr id="11" name="Content Placeholder 10"/>
          <p:cNvSpPr>
            <a:spLocks noGrp="1"/>
          </p:cNvSpPr>
          <p:nvPr>
            <p:ph sz="quarter" idx="18"/>
          </p:nvPr>
        </p:nvSpPr>
        <p:spPr>
          <a:xfrm>
            <a:off x="457200" y="5536069"/>
            <a:ext cx="8229600" cy="457200"/>
          </a:xfrm>
        </p:spPr>
        <p:txBody>
          <a:bodyPr/>
          <a:lstStyle/>
          <a:p>
            <a:pPr marL="741600" lvl="1" indent="-284400">
              <a:buFont typeface="Arial" panose="020B0604020202020204" pitchFamily="34" charset="0"/>
              <a:buChar char="–"/>
            </a:pPr>
            <a:r>
              <a:rPr lang="en-US" sz="2400" dirty="0">
                <a:solidFill>
                  <a:srgbClr val="000000"/>
                </a:solidFill>
                <a:latin typeface="+mn-lt"/>
              </a:rPr>
              <a:t>is a directive to the </a:t>
            </a:r>
            <a:r>
              <a:rPr lang="en-US" sz="2400" b="1" dirty="0">
                <a:solidFill>
                  <a:schemeClr val="tx1"/>
                </a:solidFill>
                <a:latin typeface="+mn-lt"/>
              </a:rPr>
              <a:t>C preprocessor</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15977314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Programming Error 2.9</a:t>
            </a:r>
          </a:p>
        </p:txBody>
      </p:sp>
      <p:sp>
        <p:nvSpPr>
          <p:cNvPr id="5" name="Text Placeholder 4"/>
          <p:cNvSpPr>
            <a:spLocks noGrp="1"/>
          </p:cNvSpPr>
          <p:nvPr>
            <p:ph type="body" idx="1"/>
          </p:nvPr>
        </p:nvSpPr>
        <p:spPr/>
        <p:txBody>
          <a:bodyPr/>
          <a:lstStyle/>
          <a:p>
            <a:pPr marL="0" indent="0">
              <a:buNone/>
            </a:pPr>
            <a:r>
              <a:rPr lang="en-US" sz="2400" dirty="0">
                <a:latin typeface="+mn-lt"/>
              </a:rPr>
              <a:t>Placing commas (when none are needed) between conversion specifiers in the format control string of a </a:t>
            </a:r>
            <a:r>
              <a:rPr lang="en-US" sz="2400" dirty="0">
                <a:latin typeface="Consolas" panose="020B0609020204030204" pitchFamily="49" charset="0"/>
              </a:rPr>
              <a:t>scanf</a:t>
            </a:r>
            <a:r>
              <a:rPr lang="en-US" sz="2400" dirty="0">
                <a:latin typeface="+mn-lt"/>
              </a:rPr>
              <a:t> statement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307008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2.6 Decision Making: Equality and Relational Operators</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(6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30994"/>
          </a:xfrm>
        </p:spPr>
        <p:txBody>
          <a:bodyPr wrap="square" lIns="91425" tIns="91425" rIns="91425" bIns="91425">
            <a:spAutoFit/>
          </a:bodyPr>
          <a:lstStyle/>
          <a:p>
            <a:pPr marL="0" lvl="0" indent="0">
              <a:lnSpc>
                <a:spcPct val="80000"/>
              </a:lnSpc>
              <a:spcBef>
                <a:spcPct val="20000"/>
              </a:spcBef>
              <a:buNone/>
              <a:tabLst/>
              <a:defRPr/>
            </a:pPr>
            <a:r>
              <a:rPr lang="en-US" sz="2000" b="1" kern="1200" dirty="0">
                <a:solidFill>
                  <a:srgbClr val="000000"/>
                </a:solidFill>
                <a:latin typeface="Arial (Body)"/>
                <a:ea typeface="+mn-ea"/>
                <a:cs typeface="+mn-cs"/>
              </a:rPr>
              <a:t>Comparing Numbers</a:t>
            </a:r>
          </a:p>
          <a:p>
            <a:pPr lvl="0">
              <a:tabLst/>
              <a:defRPr/>
            </a:pPr>
            <a:r>
              <a:rPr lang="en-US" sz="2000" kern="1200" dirty="0">
                <a:solidFill>
                  <a:srgbClr val="000000"/>
                </a:solidFill>
                <a:latin typeface="Arial (Body)"/>
                <a:ea typeface="+mn-ea"/>
                <a:cs typeface="+mn-cs"/>
              </a:rPr>
              <a:t>The if </a:t>
            </a:r>
            <a:r>
              <a:rPr lang="en-US" sz="2000" kern="1200" dirty="0" smtClean="0">
                <a:solidFill>
                  <a:srgbClr val="000000"/>
                </a:solidFill>
                <a:latin typeface="Arial (Body)"/>
                <a:ea typeface="+mn-ea"/>
                <a:cs typeface="+mn-cs"/>
              </a:rPr>
              <a:t>statement</a:t>
            </a:r>
            <a:endParaRPr lang="en-US" sz="2000" kern="1200" dirty="0">
              <a:solidFill>
                <a:srgbClr val="000000"/>
              </a:solidFill>
              <a:latin typeface="Arial (Body)"/>
              <a:ea typeface="+mn-ea"/>
              <a:cs typeface="+mn-cs"/>
            </a:endParaRPr>
          </a:p>
        </p:txBody>
      </p:sp>
      <p:pic>
        <p:nvPicPr>
          <p:cNvPr id="5" name="Picture 4" descr="The computer code has 3 lines. The lines read as follows. Line 1. if left parenthesis n u m 1 equals equals n u m 2 right parenthesis left brace. Line 2, indented once. print f left parenthesis double quote percent sign d is equal to percent sign d back slash n double quote comma n u m 1 comma n u m 2 right parenthesis semicolon."/>
          <p:cNvPicPr>
            <a:picLocks noChangeAspect="1"/>
          </p:cNvPicPr>
          <p:nvPr/>
        </p:nvPicPr>
        <p:blipFill>
          <a:blip r:embed="rId2"/>
          <a:stretch>
            <a:fillRect/>
          </a:stretch>
        </p:blipFill>
        <p:spPr>
          <a:xfrm>
            <a:off x="1122286" y="2612308"/>
            <a:ext cx="6366118" cy="840808"/>
          </a:xfrm>
          <a:prstGeom prst="rect">
            <a:avLst/>
          </a:prstGeom>
        </p:spPr>
      </p:pic>
      <p:sp>
        <p:nvSpPr>
          <p:cNvPr id="4" name="Text Placeholder 3"/>
          <p:cNvSpPr>
            <a:spLocks noGrp="1"/>
          </p:cNvSpPr>
          <p:nvPr>
            <p:ph type="body" idx="2"/>
          </p:nvPr>
        </p:nvSpPr>
        <p:spPr>
          <a:xfrm>
            <a:off x="457199" y="3512459"/>
            <a:ext cx="8440057" cy="2351313"/>
          </a:xfrm>
        </p:spPr>
        <p:txBody>
          <a:bodyPr/>
          <a:lstStyle/>
          <a:p>
            <a:pPr marL="273050" lvl="1" indent="0">
              <a:buNone/>
              <a:defRPr/>
            </a:pPr>
            <a:r>
              <a:rPr lang="en-US" sz="2000" kern="1200" dirty="0">
                <a:solidFill>
                  <a:srgbClr val="000000"/>
                </a:solidFill>
                <a:latin typeface="Arial (Body)"/>
              </a:rPr>
              <a:t>compares the values of variables </a:t>
            </a:r>
            <a:r>
              <a:rPr lang="en-US" sz="2000" kern="1200" dirty="0">
                <a:solidFill>
                  <a:srgbClr val="000000"/>
                </a:solidFill>
                <a:latin typeface="Consolas" panose="020B0609020204030204" pitchFamily="49" charset="0"/>
              </a:rPr>
              <a:t>num1</a:t>
            </a:r>
            <a:r>
              <a:rPr lang="en-US" sz="2000" kern="1200" dirty="0">
                <a:solidFill>
                  <a:srgbClr val="000000"/>
                </a:solidFill>
                <a:latin typeface="Arial (Body)"/>
              </a:rPr>
              <a:t> and </a:t>
            </a:r>
            <a:r>
              <a:rPr lang="en-US" sz="2000" kern="1200" dirty="0">
                <a:solidFill>
                  <a:srgbClr val="000000"/>
                </a:solidFill>
                <a:latin typeface="Consolas" panose="020B0609020204030204" pitchFamily="49" charset="0"/>
              </a:rPr>
              <a:t>num2</a:t>
            </a:r>
            <a:r>
              <a:rPr lang="en-US" sz="2000" kern="1200" dirty="0">
                <a:solidFill>
                  <a:srgbClr val="000000"/>
                </a:solidFill>
                <a:latin typeface="Arial (Body)"/>
              </a:rPr>
              <a:t> to test for equality.</a:t>
            </a:r>
          </a:p>
          <a:p>
            <a:pPr lvl="0">
              <a:tabLst/>
              <a:defRPr/>
            </a:pPr>
            <a:r>
              <a:rPr lang="en-US" sz="2000" kern="1200" dirty="0">
                <a:solidFill>
                  <a:srgbClr val="000000"/>
                </a:solidFill>
                <a:latin typeface="Arial (Body)"/>
              </a:rPr>
              <a:t>If the conditions are </a:t>
            </a:r>
            <a:r>
              <a:rPr lang="en-US" sz="2000" kern="1200" dirty="0">
                <a:solidFill>
                  <a:srgbClr val="000000"/>
                </a:solidFill>
                <a:latin typeface="Consolas" panose="020B0609020204030204" pitchFamily="49" charset="0"/>
              </a:rPr>
              <a:t>true</a:t>
            </a:r>
            <a:r>
              <a:rPr lang="en-US" sz="2000" kern="1200" dirty="0">
                <a:solidFill>
                  <a:srgbClr val="000000"/>
                </a:solidFill>
                <a:latin typeface="Arial (Body)"/>
              </a:rPr>
              <a:t> in one or more of the </a:t>
            </a:r>
            <a:r>
              <a:rPr lang="en-US" sz="2000" kern="1200" dirty="0">
                <a:solidFill>
                  <a:srgbClr val="000000"/>
                </a:solidFill>
                <a:latin typeface="Consolas" panose="020B0609020204030204" pitchFamily="49" charset="0"/>
              </a:rPr>
              <a:t>if</a:t>
            </a:r>
            <a:r>
              <a:rPr lang="en-US" sz="2000" kern="1200" dirty="0">
                <a:solidFill>
                  <a:srgbClr val="000000"/>
                </a:solidFill>
                <a:latin typeface="Arial (Body)"/>
              </a:rPr>
              <a:t> statements, the corresponding body statement displays an appropriate line of text.</a:t>
            </a:r>
          </a:p>
          <a:p>
            <a:pPr lvl="0">
              <a:tabLst/>
              <a:defRPr/>
            </a:pPr>
            <a:r>
              <a:rPr lang="en-US" sz="2000" kern="1200" dirty="0">
                <a:solidFill>
                  <a:srgbClr val="000000"/>
                </a:solidFill>
                <a:latin typeface="Arial (Body)"/>
              </a:rPr>
              <a:t>Indenting the body of each </a:t>
            </a:r>
            <a:r>
              <a:rPr lang="en-US" sz="2000" kern="1200" dirty="0">
                <a:solidFill>
                  <a:srgbClr val="000000"/>
                </a:solidFill>
                <a:latin typeface="Consolas" panose="020B0609020204030204" pitchFamily="49" charset="0"/>
              </a:rPr>
              <a:t>if</a:t>
            </a:r>
            <a:r>
              <a:rPr lang="en-US" sz="2000" kern="1200" dirty="0">
                <a:solidFill>
                  <a:srgbClr val="000000"/>
                </a:solidFill>
                <a:latin typeface="Arial (Body)"/>
              </a:rPr>
              <a:t> statement and placing blank lines above and below each </a:t>
            </a:r>
            <a:r>
              <a:rPr lang="en-US" sz="2000" kern="1200" dirty="0">
                <a:solidFill>
                  <a:srgbClr val="000000"/>
                </a:solidFill>
                <a:latin typeface="Consolas" panose="020B0609020204030204" pitchFamily="49" charset="0"/>
              </a:rPr>
              <a:t>if</a:t>
            </a:r>
            <a:r>
              <a:rPr lang="en-US" sz="2000" kern="1200" dirty="0">
                <a:solidFill>
                  <a:srgbClr val="000000"/>
                </a:solidFill>
                <a:latin typeface="Arial (Body)"/>
              </a:rPr>
              <a:t> statement enhances program readability</a:t>
            </a:r>
            <a:r>
              <a:rPr lang="en-US" sz="2000" kern="1200" dirty="0" smtClean="0">
                <a:solidFill>
                  <a:srgbClr val="000000"/>
                </a:solidFill>
                <a:latin typeface="Arial (Body)"/>
              </a:rPr>
              <a:t>.</a:t>
            </a:r>
            <a:endParaRPr lang="en-US" sz="2000" kern="1200" dirty="0">
              <a:solidFill>
                <a:srgbClr val="000000"/>
              </a:solidFill>
              <a:latin typeface="Arial (Body)"/>
            </a:endParaRPr>
          </a:p>
        </p:txBody>
      </p:sp>
    </p:spTree>
    <p:extLst>
      <p:ext uri="{BB962C8B-B14F-4D97-AF65-F5344CB8AC3E}">
        <p14:creationId xmlns:p14="http://schemas.microsoft.com/office/powerpoint/2010/main" val="18371672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Programming Error </a:t>
            </a:r>
            <a:r>
              <a:rPr lang="en-US" dirty="0" smtClean="0"/>
              <a:t>2.10</a:t>
            </a:r>
            <a:endParaRPr lang="en-US" dirty="0"/>
          </a:p>
        </p:txBody>
      </p:sp>
      <p:sp>
        <p:nvSpPr>
          <p:cNvPr id="5" name="Text Placeholder 4"/>
          <p:cNvSpPr>
            <a:spLocks noGrp="1"/>
          </p:cNvSpPr>
          <p:nvPr>
            <p:ph type="body" idx="1"/>
          </p:nvPr>
        </p:nvSpPr>
        <p:spPr/>
        <p:txBody>
          <a:bodyPr/>
          <a:lstStyle/>
          <a:p>
            <a:pPr marL="0" indent="0">
              <a:buNone/>
            </a:pPr>
            <a:r>
              <a:rPr lang="en-US" sz="2400" dirty="0">
                <a:latin typeface="+mn-lt"/>
              </a:rPr>
              <a:t>Placing a semicolon immediately to the right of the right parenthesis after the condition in an </a:t>
            </a:r>
            <a:r>
              <a:rPr lang="en-US" sz="2400" dirty="0">
                <a:latin typeface="Consolas" panose="020B0609020204030204" pitchFamily="49" charset="0"/>
                <a:cs typeface="Consolas" panose="020B0609020204030204" pitchFamily="49" charset="0"/>
              </a:rPr>
              <a:t>if</a:t>
            </a:r>
            <a:r>
              <a:rPr lang="en-US" sz="2400" dirty="0">
                <a:latin typeface="+mn-lt"/>
              </a:rPr>
              <a:t> statement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8749368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2.6 Decision Making: Equality and Relational Operators </a:t>
            </a:r>
            <a:r>
              <a:rPr lang="en-US" sz="2000" b="0" kern="1200" dirty="0" smtClean="0">
                <a:latin typeface="Times New Roman" panose="02020603050405020304" pitchFamily="18" charset="0"/>
                <a:ea typeface="+mj-ea"/>
                <a:cs typeface="+mj-cs"/>
              </a:rPr>
              <a:t>(7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A left brace,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mn-lt"/>
                <a:ea typeface="+mn-ea"/>
                <a:cs typeface="+mn-cs"/>
              </a:rPr>
              <a:t>,</a:t>
            </a:r>
            <a:r>
              <a:rPr lang="en-US" altLang="en-US" sz="2400" kern="1200" dirty="0">
                <a:solidFill>
                  <a:srgbClr val="000000"/>
                </a:solidFill>
                <a:latin typeface="Arial (Body)"/>
                <a:ea typeface="+mn-ea"/>
                <a:cs typeface="+mn-cs"/>
              </a:rPr>
              <a:t> begins the body of each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statement</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A corresponding right brace,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mn-lt"/>
                <a:ea typeface="+mn-ea"/>
                <a:cs typeface="+mn-cs"/>
              </a:rPr>
              <a:t>,</a:t>
            </a:r>
            <a:r>
              <a:rPr lang="en-US" altLang="en-US" sz="2400" kern="1200" dirty="0">
                <a:solidFill>
                  <a:srgbClr val="000000"/>
                </a:solidFill>
                <a:latin typeface="Arial (Body)"/>
                <a:ea typeface="+mn-ea"/>
                <a:cs typeface="+mn-cs"/>
              </a:rPr>
              <a:t> ends each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 statement’s </a:t>
            </a:r>
            <a:r>
              <a:rPr lang="en-US" altLang="en-US" sz="2400" kern="1200" dirty="0" smtClean="0">
                <a:solidFill>
                  <a:srgbClr val="000000"/>
                </a:solidFill>
                <a:latin typeface="Arial (Body)"/>
                <a:ea typeface="+mn-ea"/>
                <a:cs typeface="+mn-cs"/>
              </a:rPr>
              <a:t>body</a:t>
            </a:r>
            <a:endParaRPr lang="en-US" altLang="en-US" sz="2400" kern="1200" dirty="0">
              <a:solidFill>
                <a:srgbClr val="000000"/>
              </a:solidFill>
              <a:latin typeface="Arial (Body)"/>
              <a:ea typeface="+mn-ea"/>
              <a:cs typeface="+mn-cs"/>
            </a:endParaRPr>
          </a:p>
          <a:p>
            <a:pPr lvl="0">
              <a:tabLst/>
            </a:pPr>
            <a:r>
              <a:rPr lang="en-US" altLang="en-US" sz="2400" kern="1200" dirty="0">
                <a:solidFill>
                  <a:srgbClr val="000000"/>
                </a:solidFill>
                <a:latin typeface="Arial (Body)"/>
                <a:ea typeface="+mn-ea"/>
                <a:cs typeface="+mn-cs"/>
              </a:rPr>
              <a:t>Any number of statements can be placed in the body of an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 statement.</a:t>
            </a:r>
          </a:p>
        </p:txBody>
      </p:sp>
    </p:spTree>
    <p:extLst>
      <p:ext uri="{BB962C8B-B14F-4D97-AF65-F5344CB8AC3E}">
        <p14:creationId xmlns:p14="http://schemas.microsoft.com/office/powerpoint/2010/main" val="3897135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Good Programming Practice 2.11</a:t>
            </a:r>
          </a:p>
        </p:txBody>
      </p:sp>
      <p:sp>
        <p:nvSpPr>
          <p:cNvPr id="5" name="Text Placeholder 4"/>
          <p:cNvSpPr>
            <a:spLocks noGrp="1"/>
          </p:cNvSpPr>
          <p:nvPr>
            <p:ph type="body" idx="1"/>
          </p:nvPr>
        </p:nvSpPr>
        <p:spPr/>
        <p:txBody>
          <a:bodyPr/>
          <a:lstStyle/>
          <a:p>
            <a:pPr marL="0" indent="0">
              <a:buNone/>
            </a:pPr>
            <a:r>
              <a:rPr lang="en-US" sz="2400" dirty="0">
                <a:latin typeface="+mn-lt"/>
              </a:rPr>
              <a:t>A lengthy statement may be spread over several lines. If a statement must be split across lines, choose breaking points that make sense (such as after a comma in a comma-separated list). If a statement is split across two or more lines, indent all subsequent lines. It’s not correct to split identifiers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7423992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2.6 Decision Making: Equality and Relational Operators </a:t>
            </a:r>
            <a:r>
              <a:rPr lang="en-US" sz="2000" b="0" kern="1200" dirty="0" smtClean="0">
                <a:latin typeface="Times New Roman" panose="02020603050405020304" pitchFamily="18" charset="0"/>
                <a:ea typeface="+mj-ea"/>
                <a:cs typeface="+mj-cs"/>
              </a:rPr>
              <a:t>(8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908732"/>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Figure </a:t>
            </a:r>
            <a:r>
              <a:rPr lang="en-US" altLang="en-US" sz="2400" kern="1200" dirty="0" smtClean="0">
                <a:solidFill>
                  <a:srgbClr val="000000"/>
                </a:solidFill>
                <a:latin typeface="Arial (Body)"/>
                <a:ea typeface="+mn-ea"/>
                <a:cs typeface="+mn-cs"/>
              </a:rPr>
              <a:t>2.14 (see slide 97) </a:t>
            </a:r>
            <a:r>
              <a:rPr lang="en-US" altLang="en-US" sz="2400" kern="1200" dirty="0">
                <a:solidFill>
                  <a:srgbClr val="000000"/>
                </a:solidFill>
                <a:latin typeface="Arial (Body)"/>
                <a:ea typeface="+mn-ea"/>
                <a:cs typeface="+mn-cs"/>
              </a:rPr>
              <a:t>lists from highest to lowest the precedence of the operators introduced in this chapter.</a:t>
            </a:r>
          </a:p>
          <a:p>
            <a:pPr lvl="0">
              <a:tabLst/>
            </a:pPr>
            <a:r>
              <a:rPr lang="en-US" altLang="en-US" sz="2400" kern="1200" dirty="0">
                <a:solidFill>
                  <a:srgbClr val="000000"/>
                </a:solidFill>
                <a:latin typeface="Arial (Body)"/>
                <a:ea typeface="+mn-ea"/>
                <a:cs typeface="+mn-cs"/>
              </a:rPr>
              <a:t>Operators are shown top to bottom in decreasing order of precedence.</a:t>
            </a:r>
          </a:p>
          <a:p>
            <a:pPr lvl="0">
              <a:tabLst/>
            </a:pPr>
            <a:r>
              <a:rPr lang="en-US" altLang="en-US" sz="2400" kern="1200" dirty="0">
                <a:solidFill>
                  <a:srgbClr val="000000"/>
                </a:solidFill>
                <a:latin typeface="Arial (Body)"/>
                <a:ea typeface="+mn-ea"/>
                <a:cs typeface="+mn-cs"/>
              </a:rPr>
              <a:t>The equals sign is also an operator.</a:t>
            </a:r>
          </a:p>
          <a:p>
            <a:pPr lvl="0">
              <a:tabLst/>
            </a:pPr>
            <a:r>
              <a:rPr lang="en-US" altLang="en-US" sz="2400" kern="1200" dirty="0">
                <a:solidFill>
                  <a:srgbClr val="000000"/>
                </a:solidFill>
                <a:latin typeface="Arial (Body)"/>
                <a:ea typeface="+mn-ea"/>
                <a:cs typeface="+mn-cs"/>
              </a:rPr>
              <a:t>All these operators, with the exception of the assignment operator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mn-lt"/>
                <a:ea typeface="+mn-ea"/>
                <a:cs typeface="+mn-cs"/>
              </a:rPr>
              <a:t>,</a:t>
            </a:r>
            <a:r>
              <a:rPr lang="en-US" altLang="en-US" sz="2400" kern="1200" dirty="0">
                <a:solidFill>
                  <a:srgbClr val="000000"/>
                </a:solidFill>
                <a:latin typeface="Arial (Body)"/>
                <a:ea typeface="+mn-ea"/>
                <a:cs typeface="+mn-cs"/>
              </a:rPr>
              <a:t> associate from left to right.</a:t>
            </a:r>
          </a:p>
          <a:p>
            <a:pPr lvl="0">
              <a:tabLst/>
            </a:pPr>
            <a:r>
              <a:rPr lang="en-US" altLang="en-US" sz="2400" kern="1200" dirty="0">
                <a:solidFill>
                  <a:srgbClr val="000000"/>
                </a:solidFill>
                <a:latin typeface="Arial (Body)"/>
                <a:ea typeface="+mn-ea"/>
                <a:cs typeface="+mn-cs"/>
              </a:rPr>
              <a:t>The assignment operator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Arial (Body)"/>
                <a:ea typeface="+mn-ea"/>
                <a:cs typeface="+mn-cs"/>
              </a:rPr>
              <a:t>) associates from right to left.</a:t>
            </a:r>
          </a:p>
        </p:txBody>
      </p:sp>
    </p:spTree>
    <p:extLst>
      <p:ext uri="{BB962C8B-B14F-4D97-AF65-F5344CB8AC3E}">
        <p14:creationId xmlns:p14="http://schemas.microsoft.com/office/powerpoint/2010/main" val="1957779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Good Programming Practice </a:t>
            </a:r>
            <a:r>
              <a:rPr lang="en-US" dirty="0" smtClean="0"/>
              <a:t>2.12</a:t>
            </a:r>
            <a:endParaRPr lang="en-US" dirty="0"/>
          </a:p>
        </p:txBody>
      </p:sp>
      <p:sp>
        <p:nvSpPr>
          <p:cNvPr id="5" name="Text Placeholder 4"/>
          <p:cNvSpPr>
            <a:spLocks noGrp="1"/>
          </p:cNvSpPr>
          <p:nvPr>
            <p:ph type="body" idx="1"/>
          </p:nvPr>
        </p:nvSpPr>
        <p:spPr/>
        <p:txBody>
          <a:bodyPr/>
          <a:lstStyle/>
          <a:p>
            <a:pPr marL="0" indent="0">
              <a:buNone/>
            </a:pPr>
            <a:r>
              <a:rPr lang="en-US" sz="2400" dirty="0">
                <a:latin typeface="+mn-lt"/>
              </a:rPr>
              <a:t>Refer to the operator precedence chart when writing expressions containing many operators. Confirm that the operators in the expression are applied in the proper order. If you’re uncertain about the order of evaluation in a complex expression, use parentheses to group expressions or break the statement into several simpler statements. Be sure to observe that some of C’s operators such as the assignment operator (=) associate from right to left rather than from left to right.</a:t>
            </a:r>
          </a:p>
        </p:txBody>
      </p:sp>
    </p:spTree>
    <p:extLst>
      <p:ext uri="{BB962C8B-B14F-4D97-AF65-F5344CB8AC3E}">
        <p14:creationId xmlns:p14="http://schemas.microsoft.com/office/powerpoint/2010/main" val="13683453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2.14 Precedence </a:t>
            </a:r>
            <a:r>
              <a:rPr lang="en-US" dirty="0"/>
              <a:t>and Associativity of the Operators Discussed So </a:t>
            </a:r>
            <a:r>
              <a:rPr lang="en-US" dirty="0" smtClean="0"/>
              <a:t>Far</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12597332"/>
              </p:ext>
            </p:extLst>
          </p:nvPr>
        </p:nvGraphicFramePr>
        <p:xfrm>
          <a:off x="1620671" y="2115401"/>
          <a:ext cx="5902657" cy="2560320"/>
        </p:xfrm>
        <a:graphic>
          <a:graphicData uri="http://schemas.openxmlformats.org/drawingml/2006/table">
            <a:tbl>
              <a:tblPr firstRow="1" bandRow="1">
                <a:tableStyleId>{5940675A-B579-460E-94D1-54222C63F5DA}</a:tableStyleId>
              </a:tblPr>
              <a:tblGrid>
                <a:gridCol w="2773908">
                  <a:extLst>
                    <a:ext uri="{9D8B030D-6E8A-4147-A177-3AD203B41FA5}">
                      <a16:colId xmlns:a16="http://schemas.microsoft.com/office/drawing/2014/main" val="1456326276"/>
                    </a:ext>
                  </a:extLst>
                </a:gridCol>
                <a:gridCol w="3128749">
                  <a:extLst>
                    <a:ext uri="{9D8B030D-6E8A-4147-A177-3AD203B41FA5}">
                      <a16:colId xmlns:a16="http://schemas.microsoft.com/office/drawing/2014/main" val="2728448315"/>
                    </a:ext>
                  </a:extLst>
                </a:gridCol>
              </a:tblGrid>
              <a:tr h="208616">
                <a:tc>
                  <a:txBody>
                    <a:bodyPr/>
                    <a:lstStyle/>
                    <a:p>
                      <a:r>
                        <a:rPr lang="en-US" sz="1800" b="1" i="0" u="none" strike="noStrike" cap="none" baseline="0" dirty="0" smtClean="0">
                          <a:solidFill>
                            <a:schemeClr val="tx1"/>
                          </a:solidFill>
                          <a:latin typeface="+mn-lt"/>
                          <a:ea typeface="+mn-ea"/>
                          <a:cs typeface="+mn-cs"/>
                          <a:sym typeface="Arial"/>
                        </a:rPr>
                        <a:t>Operators</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Associativity</a:t>
                      </a:r>
                      <a:endParaRPr lang="en-US" sz="1800" b="1" dirty="0"/>
                    </a:p>
                  </a:txBody>
                  <a:tcPr/>
                </a:tc>
                <a:extLst>
                  <a:ext uri="{0D108BD9-81ED-4DB2-BD59-A6C34878D82A}">
                    <a16:rowId xmlns:a16="http://schemas.microsoft.com/office/drawing/2014/main" val="2801984298"/>
                  </a:ext>
                </a:extLst>
              </a:tr>
              <a:tr h="208616">
                <a:tc>
                  <a:txBody>
                    <a:bodyPr/>
                    <a:lstStyle/>
                    <a:p>
                      <a:r>
                        <a:rPr lang="en-US" sz="1800" b="0" i="0" u="none" strike="noStrike" cap="none" baseline="0" dirty="0" smtClean="0">
                          <a:solidFill>
                            <a:schemeClr val="tx1"/>
                          </a:solidFill>
                          <a:latin typeface="+mn-lt"/>
                          <a:ea typeface="+mn-ea"/>
                          <a:cs typeface="+mn-cs"/>
                          <a:sym typeface="Arial"/>
                        </a:rPr>
                        <a:t>()</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left to right</a:t>
                      </a:r>
                      <a:endParaRPr lang="en-US" sz="1800" dirty="0"/>
                    </a:p>
                  </a:txBody>
                  <a:tcPr/>
                </a:tc>
                <a:extLst>
                  <a:ext uri="{0D108BD9-81ED-4DB2-BD59-A6C34878D82A}">
                    <a16:rowId xmlns:a16="http://schemas.microsoft.com/office/drawing/2014/main" val="3373344732"/>
                  </a:ext>
                </a:extLst>
              </a:tr>
              <a:tr h="208616">
                <a:tc>
                  <a:txBody>
                    <a:bodyPr/>
                    <a:lstStyle/>
                    <a:p>
                      <a:r>
                        <a:rPr lang="en-US" sz="1800" b="0" i="0" u="none" strike="noStrike" cap="none" baseline="0" dirty="0" smtClean="0">
                          <a:solidFill>
                            <a:schemeClr val="tx1"/>
                          </a:solidFill>
                          <a:latin typeface="+mn-lt"/>
                          <a:ea typeface="+mn-ea"/>
                          <a:cs typeface="+mn-cs"/>
                          <a:sym typeface="Arial"/>
                        </a:rPr>
                        <a:t>*   /   %</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left to right</a:t>
                      </a:r>
                      <a:endParaRPr lang="en-US" sz="1800" dirty="0"/>
                    </a:p>
                  </a:txBody>
                  <a:tcPr/>
                </a:tc>
                <a:extLst>
                  <a:ext uri="{0D108BD9-81ED-4DB2-BD59-A6C34878D82A}">
                    <a16:rowId xmlns:a16="http://schemas.microsoft.com/office/drawing/2014/main" val="1768085543"/>
                  </a:ext>
                </a:extLst>
              </a:tr>
              <a:tr h="208616">
                <a:tc>
                  <a:txBody>
                    <a:bodyPr/>
                    <a:lstStyle/>
                    <a:p>
                      <a:r>
                        <a:rPr lang="en-US" sz="1800" b="0" i="0" u="none" strike="noStrike" cap="none" baseline="0" dirty="0" smtClean="0">
                          <a:solidFill>
                            <a:schemeClr val="tx1"/>
                          </a:solidFill>
                          <a:latin typeface="+mn-lt"/>
                          <a:ea typeface="+mn-ea"/>
                          <a:cs typeface="+mn-cs"/>
                          <a:sym typeface="Arial"/>
                        </a:rPr>
                        <a:t>+  −</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left to right</a:t>
                      </a:r>
                      <a:endParaRPr lang="en-US" sz="1800" dirty="0"/>
                    </a:p>
                  </a:txBody>
                  <a:tcPr/>
                </a:tc>
                <a:extLst>
                  <a:ext uri="{0D108BD9-81ED-4DB2-BD59-A6C34878D82A}">
                    <a16:rowId xmlns:a16="http://schemas.microsoft.com/office/drawing/2014/main" val="654952254"/>
                  </a:ext>
                </a:extLst>
              </a:tr>
              <a:tr h="208616">
                <a:tc>
                  <a:txBody>
                    <a:bodyPr/>
                    <a:lstStyle/>
                    <a:p>
                      <a:r>
                        <a:rPr lang="en-US" sz="1800" b="0" i="0" u="none" strike="noStrike" cap="none" baseline="0" dirty="0" smtClean="0">
                          <a:solidFill>
                            <a:schemeClr val="tx1"/>
                          </a:solidFill>
                          <a:latin typeface="+mn-lt"/>
                          <a:ea typeface="+mn-ea"/>
                          <a:cs typeface="+mn-cs"/>
                          <a:sym typeface="Arial"/>
                        </a:rPr>
                        <a:t>&lt;   &lt;=   &gt;   &gt;=</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left to right</a:t>
                      </a:r>
                      <a:endParaRPr lang="en-US" sz="1800" dirty="0"/>
                    </a:p>
                  </a:txBody>
                  <a:tcPr/>
                </a:tc>
                <a:extLst>
                  <a:ext uri="{0D108BD9-81ED-4DB2-BD59-A6C34878D82A}">
                    <a16:rowId xmlns:a16="http://schemas.microsoft.com/office/drawing/2014/main" val="958993771"/>
                  </a:ext>
                </a:extLst>
              </a:tr>
              <a:tr h="208616">
                <a:tc>
                  <a:txBody>
                    <a:bodyPr/>
                    <a:lstStyle/>
                    <a:p>
                      <a:r>
                        <a:rPr lang="en-US" sz="1000" dirty="0" smtClean="0">
                          <a:solidFill>
                            <a:schemeClr val="bg1"/>
                          </a:solidFill>
                        </a:rPr>
                        <a:t>equals equals exclamation mark equals</a:t>
                      </a:r>
                      <a:endParaRPr lang="en-US" sz="1000" dirty="0">
                        <a:solidFill>
                          <a:schemeClr val="bg1"/>
                        </a:solidFill>
                      </a:endParaRPr>
                    </a:p>
                  </a:txBody>
                  <a:tcPr/>
                </a:tc>
                <a:tc>
                  <a:txBody>
                    <a:bodyPr/>
                    <a:lstStyle/>
                    <a:p>
                      <a:r>
                        <a:rPr lang="en-US" sz="1800" b="0" i="0" u="none" strike="noStrike" cap="none" baseline="0" dirty="0" smtClean="0">
                          <a:solidFill>
                            <a:schemeClr val="tx1"/>
                          </a:solidFill>
                          <a:latin typeface="+mn-lt"/>
                          <a:ea typeface="+mn-ea"/>
                          <a:cs typeface="+mn-cs"/>
                          <a:sym typeface="Arial"/>
                        </a:rPr>
                        <a:t>left to right</a:t>
                      </a:r>
                      <a:endParaRPr lang="en-US" sz="1800" dirty="0"/>
                    </a:p>
                  </a:txBody>
                  <a:tcPr/>
                </a:tc>
                <a:extLst>
                  <a:ext uri="{0D108BD9-81ED-4DB2-BD59-A6C34878D82A}">
                    <a16:rowId xmlns:a16="http://schemas.microsoft.com/office/drawing/2014/main" val="1683856647"/>
                  </a:ext>
                </a:extLst>
              </a:tr>
              <a:tr h="208616">
                <a:tc>
                  <a:txBody>
                    <a:bodyPr/>
                    <a:lstStyle/>
                    <a:p>
                      <a:r>
                        <a:rPr lang="en-US" sz="1800" b="0" i="0" u="none" strike="noStrike" cap="none" baseline="0" dirty="0" smtClean="0">
                          <a:solidFill>
                            <a:schemeClr val="tx1"/>
                          </a:solidFill>
                          <a:latin typeface="+mn-lt"/>
                          <a:ea typeface="+mn-ea"/>
                          <a:cs typeface="+mn-cs"/>
                          <a:sym typeface="Arial"/>
                        </a:rPr>
                        <a:t>=</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right to left</a:t>
                      </a:r>
                      <a:endParaRPr lang="en-US" sz="1800" dirty="0"/>
                    </a:p>
                  </a:txBody>
                  <a:tcPr/>
                </a:tc>
                <a:extLst>
                  <a:ext uri="{0D108BD9-81ED-4DB2-BD59-A6C34878D82A}">
                    <a16:rowId xmlns:a16="http://schemas.microsoft.com/office/drawing/2014/main" val="248489578"/>
                  </a:ext>
                </a:extLst>
              </a:tr>
            </a:tbl>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712305103"/>
              </p:ext>
            </p:extLst>
          </p:nvPr>
        </p:nvGraphicFramePr>
        <p:xfrm>
          <a:off x="1676400" y="4003497"/>
          <a:ext cx="769938" cy="325438"/>
        </p:xfrm>
        <a:graphic>
          <a:graphicData uri="http://schemas.openxmlformats.org/presentationml/2006/ole">
            <mc:AlternateContent xmlns:mc="http://schemas.openxmlformats.org/markup-compatibility/2006">
              <mc:Choice xmlns:v="urn:schemas-microsoft-com:vml" Requires="v">
                <p:oleObj spid="_x0000_s9331" name="Equation" r:id="rId3" imgW="482400" imgH="203040" progId="Equation.DSMT4">
                  <p:embed/>
                </p:oleObj>
              </mc:Choice>
              <mc:Fallback>
                <p:oleObj name="Equation" r:id="rId3" imgW="482400" imgH="203040" progId="Equation.DSMT4">
                  <p:embed/>
                  <p:pic>
                    <p:nvPicPr>
                      <p:cNvPr id="0" name=""/>
                      <p:cNvPicPr/>
                      <p:nvPr/>
                    </p:nvPicPr>
                    <p:blipFill>
                      <a:blip r:embed="rId4"/>
                      <a:stretch>
                        <a:fillRect/>
                      </a:stretch>
                    </p:blipFill>
                    <p:spPr>
                      <a:xfrm>
                        <a:off x="1676400" y="4003497"/>
                        <a:ext cx="769938" cy="325438"/>
                      </a:xfrm>
                      <a:prstGeom prst="rect">
                        <a:avLst/>
                      </a:prstGeom>
                    </p:spPr>
                  </p:pic>
                </p:oleObj>
              </mc:Fallback>
            </mc:AlternateContent>
          </a:graphicData>
        </a:graphic>
      </p:graphicFrame>
    </p:spTree>
    <p:extLst>
      <p:ext uri="{BB962C8B-B14F-4D97-AF65-F5344CB8AC3E}">
        <p14:creationId xmlns:p14="http://schemas.microsoft.com/office/powerpoint/2010/main" val="29446960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2.6 Decision Making: Equality and Relational Operators </a:t>
            </a:r>
            <a:r>
              <a:rPr lang="en-US" sz="2000" b="0" kern="1200" dirty="0" smtClean="0">
                <a:latin typeface="Times New Roman" panose="02020603050405020304" pitchFamily="18" charset="0"/>
                <a:ea typeface="+mj-ea"/>
                <a:cs typeface="+mj-cs"/>
              </a:rPr>
              <a:t>(9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lvl="0">
              <a:tabLst/>
            </a:pPr>
            <a:r>
              <a:rPr lang="en-US" altLang="en-US" sz="2400" kern="1200" dirty="0">
                <a:solidFill>
                  <a:srgbClr val="000000"/>
                </a:solidFill>
                <a:latin typeface="Arial (Body)"/>
                <a:ea typeface="+mn-ea"/>
                <a:cs typeface="+mn-cs"/>
              </a:rPr>
              <a:t>Some of the words we’ve used in the C programs in this chapter—in particular </a:t>
            </a:r>
            <a:r>
              <a:rPr lang="en-US" altLang="en-US" sz="2400" kern="1200" dirty="0">
                <a:solidFill>
                  <a:srgbClr val="000000"/>
                </a:solidFill>
                <a:latin typeface="Consolas" panose="020B0609020204030204" pitchFamily="49" charset="0"/>
                <a:ea typeface="+mn-ea"/>
                <a:cs typeface="+mn-cs"/>
              </a:rPr>
              <a:t>int</a:t>
            </a:r>
            <a:r>
              <a:rPr lang="en-US" altLang="en-US" sz="2400" kern="1200" dirty="0">
                <a:solidFill>
                  <a:srgbClr val="000000"/>
                </a:solidFill>
                <a:latin typeface="Arial (Body)"/>
                <a:ea typeface="+mn-ea"/>
                <a:cs typeface="+mn-cs"/>
              </a:rPr>
              <a:t> and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—are </a:t>
            </a:r>
            <a:r>
              <a:rPr lang="en-US" altLang="en-US" sz="2400" b="1" kern="1200" dirty="0">
                <a:solidFill>
                  <a:srgbClr val="000000"/>
                </a:solidFill>
                <a:latin typeface="Arial (Body)"/>
                <a:ea typeface="+mn-ea"/>
                <a:cs typeface="+mn-cs"/>
              </a:rPr>
              <a:t>keywords</a:t>
            </a:r>
            <a:r>
              <a:rPr lang="en-US" altLang="en-US" sz="2400" kern="1200" dirty="0">
                <a:solidFill>
                  <a:srgbClr val="000000"/>
                </a:solidFill>
                <a:latin typeface="Arial (Body)"/>
                <a:ea typeface="+mn-ea"/>
                <a:cs typeface="+mn-cs"/>
              </a:rPr>
              <a:t> or reserved words of the language.</a:t>
            </a:r>
          </a:p>
          <a:p>
            <a:pPr lvl="0">
              <a:tabLst/>
            </a:pPr>
            <a:r>
              <a:rPr lang="en-US" altLang="en-US" sz="2400" kern="1200" dirty="0">
                <a:solidFill>
                  <a:srgbClr val="000000"/>
                </a:solidFill>
                <a:latin typeface="Arial (Body)"/>
                <a:ea typeface="+mn-ea"/>
                <a:cs typeface="+mn-cs"/>
              </a:rPr>
              <a:t>Figure 2.15 contains the C keywords.</a:t>
            </a:r>
          </a:p>
          <a:p>
            <a:pPr lvl="0">
              <a:tabLst/>
            </a:pPr>
            <a:r>
              <a:rPr lang="en-US" altLang="en-US" sz="2400" kern="1200" dirty="0">
                <a:solidFill>
                  <a:srgbClr val="000000"/>
                </a:solidFill>
                <a:latin typeface="Arial (Body)"/>
                <a:ea typeface="+mn-ea"/>
                <a:cs typeface="+mn-cs"/>
              </a:rPr>
              <a:t>These words have special meaning to the C compiler, so you must be careful not to use these as identifiers such as variable names</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1601377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2.15 C’s Keywords</a:t>
            </a:r>
            <a:endParaRPr lang="en-US" dirty="0"/>
          </a:p>
        </p:txBody>
      </p:sp>
      <p:sp>
        <p:nvSpPr>
          <p:cNvPr id="5" name="Text Placeholder 4"/>
          <p:cNvSpPr>
            <a:spLocks noGrp="1"/>
          </p:cNvSpPr>
          <p:nvPr>
            <p:ph type="body" idx="1"/>
          </p:nvPr>
        </p:nvSpPr>
        <p:spPr>
          <a:xfrm>
            <a:off x="457200" y="1600201"/>
            <a:ext cx="8229600" cy="411480"/>
          </a:xfrm>
        </p:spPr>
        <p:txBody>
          <a:bodyPr/>
          <a:lstStyle/>
          <a:p>
            <a:pPr marL="0" indent="0">
              <a:buNone/>
            </a:pPr>
            <a:r>
              <a:rPr lang="en-US" sz="1800" b="1" dirty="0">
                <a:latin typeface="+mn-lt"/>
              </a:rPr>
              <a:t>Keywords</a:t>
            </a:r>
          </a:p>
        </p:txBody>
      </p:sp>
      <p:graphicFrame>
        <p:nvGraphicFramePr>
          <p:cNvPr id="2" name="Table 1"/>
          <p:cNvGraphicFramePr>
            <a:graphicFrameLocks noGrp="1"/>
          </p:cNvGraphicFramePr>
          <p:nvPr>
            <p:extLst>
              <p:ext uri="{D42A27DB-BD31-4B8C-83A1-F6EECF244321}">
                <p14:modId xmlns:p14="http://schemas.microsoft.com/office/powerpoint/2010/main" val="2935553245"/>
              </p:ext>
            </p:extLst>
          </p:nvPr>
        </p:nvGraphicFramePr>
        <p:xfrm>
          <a:off x="457200" y="2057571"/>
          <a:ext cx="8229600" cy="2133600"/>
        </p:xfrm>
        <a:graphic>
          <a:graphicData uri="http://schemas.openxmlformats.org/drawingml/2006/table">
            <a:tbl>
              <a:tblPr firstRow="1" bandRow="1">
                <a:tableStyleId>{5940675A-B579-460E-94D1-54222C63F5DA}</a:tableStyleId>
              </a:tblPr>
              <a:tblGrid>
                <a:gridCol w="1645920">
                  <a:extLst>
                    <a:ext uri="{9D8B030D-6E8A-4147-A177-3AD203B41FA5}">
                      <a16:colId xmlns:a16="http://schemas.microsoft.com/office/drawing/2014/main" val="3374939836"/>
                    </a:ext>
                  </a:extLst>
                </a:gridCol>
                <a:gridCol w="1645920">
                  <a:extLst>
                    <a:ext uri="{9D8B030D-6E8A-4147-A177-3AD203B41FA5}">
                      <a16:colId xmlns:a16="http://schemas.microsoft.com/office/drawing/2014/main" val="1120863298"/>
                    </a:ext>
                  </a:extLst>
                </a:gridCol>
                <a:gridCol w="1645920">
                  <a:extLst>
                    <a:ext uri="{9D8B030D-6E8A-4147-A177-3AD203B41FA5}">
                      <a16:colId xmlns:a16="http://schemas.microsoft.com/office/drawing/2014/main" val="900583906"/>
                    </a:ext>
                  </a:extLst>
                </a:gridCol>
                <a:gridCol w="1645920">
                  <a:extLst>
                    <a:ext uri="{9D8B030D-6E8A-4147-A177-3AD203B41FA5}">
                      <a16:colId xmlns:a16="http://schemas.microsoft.com/office/drawing/2014/main" val="2702958928"/>
                    </a:ext>
                  </a:extLst>
                </a:gridCol>
                <a:gridCol w="1645920">
                  <a:extLst>
                    <a:ext uri="{9D8B030D-6E8A-4147-A177-3AD203B41FA5}">
                      <a16:colId xmlns:a16="http://schemas.microsoft.com/office/drawing/2014/main" val="317605158"/>
                    </a:ext>
                  </a:extLst>
                </a:gridCol>
              </a:tblGrid>
              <a:tr h="0">
                <a:tc>
                  <a:txBody>
                    <a:bodyPr/>
                    <a:lstStyle/>
                    <a:p>
                      <a:r>
                        <a:rPr lang="en-US" sz="1400" dirty="0" smtClean="0"/>
                        <a:t>auto</a:t>
                      </a:r>
                      <a:endParaRPr lang="en-US" sz="1400" dirty="0"/>
                    </a:p>
                  </a:txBody>
                  <a:tcPr/>
                </a:tc>
                <a:tc>
                  <a:txBody>
                    <a:bodyPr/>
                    <a:lstStyle/>
                    <a:p>
                      <a:r>
                        <a:rPr lang="en-US" sz="1400" dirty="0" smtClean="0"/>
                        <a:t>do</a:t>
                      </a:r>
                      <a:endParaRPr lang="en-US" sz="1400" dirty="0"/>
                    </a:p>
                  </a:txBody>
                  <a:tcPr/>
                </a:tc>
                <a:tc>
                  <a:txBody>
                    <a:bodyPr/>
                    <a:lstStyle/>
                    <a:p>
                      <a:r>
                        <a:rPr lang="en-US" sz="1400" dirty="0" smtClean="0"/>
                        <a:t>goto</a:t>
                      </a:r>
                      <a:endParaRPr lang="en-US" sz="1400" dirty="0"/>
                    </a:p>
                  </a:txBody>
                  <a:tcPr/>
                </a:tc>
                <a:tc>
                  <a:txBody>
                    <a:bodyPr/>
                    <a:lstStyle/>
                    <a:p>
                      <a:r>
                        <a:rPr lang="en-US" sz="1400" dirty="0" smtClean="0"/>
                        <a:t>signed</a:t>
                      </a:r>
                      <a:endParaRPr lang="en-US" sz="1400" dirty="0"/>
                    </a:p>
                  </a:txBody>
                  <a:tcPr/>
                </a:tc>
                <a:tc>
                  <a:txBody>
                    <a:bodyPr/>
                    <a:lstStyle/>
                    <a:p>
                      <a:r>
                        <a:rPr lang="en-US" sz="1400" dirty="0" smtClean="0"/>
                        <a:t>unsigned</a:t>
                      </a:r>
                      <a:endParaRPr lang="en-US" sz="1400" dirty="0"/>
                    </a:p>
                  </a:txBody>
                  <a:tcPr/>
                </a:tc>
                <a:extLst>
                  <a:ext uri="{0D108BD9-81ED-4DB2-BD59-A6C34878D82A}">
                    <a16:rowId xmlns:a16="http://schemas.microsoft.com/office/drawing/2014/main" val="952289440"/>
                  </a:ext>
                </a:extLst>
              </a:tr>
              <a:tr h="0">
                <a:tc>
                  <a:txBody>
                    <a:bodyPr/>
                    <a:lstStyle/>
                    <a:p>
                      <a:r>
                        <a:rPr lang="en-US" sz="1400" dirty="0" smtClean="0"/>
                        <a:t>break</a:t>
                      </a:r>
                      <a:endParaRPr lang="en-US" sz="1400" dirty="0"/>
                    </a:p>
                  </a:txBody>
                  <a:tcPr/>
                </a:tc>
                <a:tc>
                  <a:txBody>
                    <a:bodyPr/>
                    <a:lstStyle/>
                    <a:p>
                      <a:r>
                        <a:rPr lang="en-US" sz="1400" dirty="0" smtClean="0"/>
                        <a:t>double</a:t>
                      </a:r>
                      <a:endParaRPr lang="en-US" sz="1400" dirty="0"/>
                    </a:p>
                  </a:txBody>
                  <a:tcPr/>
                </a:tc>
                <a:tc>
                  <a:txBody>
                    <a:bodyPr/>
                    <a:lstStyle/>
                    <a:p>
                      <a:r>
                        <a:rPr lang="en-US" sz="1400" dirty="0" smtClean="0">
                          <a:latin typeface="+mn-lt"/>
                          <a:cs typeface="Consolas" panose="020B0609020204030204" pitchFamily="49" charset="0"/>
                        </a:rPr>
                        <a:t>if</a:t>
                      </a:r>
                      <a:endParaRPr lang="en-US" sz="1400" dirty="0">
                        <a:latin typeface="+mn-lt"/>
                        <a:cs typeface="Consolas" panose="020B0609020204030204" pitchFamily="49" charset="0"/>
                      </a:endParaRPr>
                    </a:p>
                  </a:txBody>
                  <a:tcPr/>
                </a:tc>
                <a:tc>
                  <a:txBody>
                    <a:bodyPr/>
                    <a:lstStyle/>
                    <a:p>
                      <a:r>
                        <a:rPr lang="en-US" sz="1400" dirty="0" smtClean="0"/>
                        <a:t>sizeof</a:t>
                      </a:r>
                      <a:endParaRPr lang="en-US" sz="1400" dirty="0"/>
                    </a:p>
                  </a:txBody>
                  <a:tcPr/>
                </a:tc>
                <a:tc>
                  <a:txBody>
                    <a:bodyPr/>
                    <a:lstStyle/>
                    <a:p>
                      <a:r>
                        <a:rPr lang="en-US" sz="1400" dirty="0" smtClean="0"/>
                        <a:t>void</a:t>
                      </a:r>
                      <a:endParaRPr lang="en-US" sz="1400" dirty="0"/>
                    </a:p>
                  </a:txBody>
                  <a:tcPr/>
                </a:tc>
                <a:extLst>
                  <a:ext uri="{0D108BD9-81ED-4DB2-BD59-A6C34878D82A}">
                    <a16:rowId xmlns:a16="http://schemas.microsoft.com/office/drawing/2014/main" val="3932998258"/>
                  </a:ext>
                </a:extLst>
              </a:tr>
              <a:tr h="0">
                <a:tc>
                  <a:txBody>
                    <a:bodyPr/>
                    <a:lstStyle/>
                    <a:p>
                      <a:r>
                        <a:rPr lang="en-US" sz="1400" dirty="0" smtClean="0"/>
                        <a:t>case</a:t>
                      </a:r>
                      <a:endParaRPr lang="en-US" sz="1400" dirty="0"/>
                    </a:p>
                  </a:txBody>
                  <a:tcPr/>
                </a:tc>
                <a:tc>
                  <a:txBody>
                    <a:bodyPr/>
                    <a:lstStyle/>
                    <a:p>
                      <a:r>
                        <a:rPr lang="en-US" sz="1400" dirty="0" smtClean="0"/>
                        <a:t>else</a:t>
                      </a:r>
                      <a:endParaRPr lang="en-US" sz="1400" dirty="0"/>
                    </a:p>
                  </a:txBody>
                  <a:tcPr/>
                </a:tc>
                <a:tc>
                  <a:txBody>
                    <a:bodyPr/>
                    <a:lstStyle/>
                    <a:p>
                      <a:r>
                        <a:rPr lang="en-US" sz="1400" dirty="0" smtClean="0"/>
                        <a:t>int</a:t>
                      </a:r>
                      <a:endParaRPr lang="en-US" sz="1400" dirty="0"/>
                    </a:p>
                  </a:txBody>
                  <a:tcPr/>
                </a:tc>
                <a:tc>
                  <a:txBody>
                    <a:bodyPr/>
                    <a:lstStyle/>
                    <a:p>
                      <a:r>
                        <a:rPr lang="en-US" sz="1400" dirty="0" smtClean="0"/>
                        <a:t>static</a:t>
                      </a:r>
                      <a:endParaRPr lang="en-US" sz="1400" dirty="0"/>
                    </a:p>
                  </a:txBody>
                  <a:tcPr/>
                </a:tc>
                <a:tc>
                  <a:txBody>
                    <a:bodyPr/>
                    <a:lstStyle/>
                    <a:p>
                      <a:r>
                        <a:rPr lang="en-US" sz="1400" dirty="0" smtClean="0"/>
                        <a:t>volatile</a:t>
                      </a:r>
                      <a:endParaRPr lang="en-US" sz="1400" dirty="0"/>
                    </a:p>
                  </a:txBody>
                  <a:tcPr/>
                </a:tc>
                <a:extLst>
                  <a:ext uri="{0D108BD9-81ED-4DB2-BD59-A6C34878D82A}">
                    <a16:rowId xmlns:a16="http://schemas.microsoft.com/office/drawing/2014/main" val="2113561176"/>
                  </a:ext>
                </a:extLst>
              </a:tr>
              <a:tr h="0">
                <a:tc>
                  <a:txBody>
                    <a:bodyPr/>
                    <a:lstStyle/>
                    <a:p>
                      <a:r>
                        <a:rPr lang="en-US" sz="1400" dirty="0" smtClean="0"/>
                        <a:t>Char</a:t>
                      </a:r>
                      <a:endParaRPr lang="en-US" sz="1400" dirty="0"/>
                    </a:p>
                  </a:txBody>
                  <a:tcPr/>
                </a:tc>
                <a:tc>
                  <a:txBody>
                    <a:bodyPr/>
                    <a:lstStyle/>
                    <a:p>
                      <a:r>
                        <a:rPr lang="en-US" sz="1400" dirty="0" smtClean="0"/>
                        <a:t>enum</a:t>
                      </a:r>
                      <a:endParaRPr lang="en-US" sz="1400" dirty="0"/>
                    </a:p>
                  </a:txBody>
                  <a:tcPr/>
                </a:tc>
                <a:tc>
                  <a:txBody>
                    <a:bodyPr/>
                    <a:lstStyle/>
                    <a:p>
                      <a:r>
                        <a:rPr lang="en-US" sz="1400" dirty="0" smtClean="0"/>
                        <a:t>long</a:t>
                      </a:r>
                      <a:endParaRPr lang="en-US" sz="1400" dirty="0"/>
                    </a:p>
                  </a:txBody>
                  <a:tcPr/>
                </a:tc>
                <a:tc>
                  <a:txBody>
                    <a:bodyPr/>
                    <a:lstStyle/>
                    <a:p>
                      <a:r>
                        <a:rPr lang="en-US" sz="1400" dirty="0" smtClean="0"/>
                        <a:t>struct</a:t>
                      </a:r>
                      <a:endParaRPr lang="en-US" sz="1400" dirty="0"/>
                    </a:p>
                  </a:txBody>
                  <a:tcPr/>
                </a:tc>
                <a:tc>
                  <a:txBody>
                    <a:bodyPr/>
                    <a:lstStyle/>
                    <a:p>
                      <a:r>
                        <a:rPr lang="en-US" sz="1400" dirty="0" smtClean="0"/>
                        <a:t>while</a:t>
                      </a:r>
                      <a:endParaRPr lang="en-US" sz="1400" dirty="0"/>
                    </a:p>
                  </a:txBody>
                  <a:tcPr/>
                </a:tc>
                <a:extLst>
                  <a:ext uri="{0D108BD9-81ED-4DB2-BD59-A6C34878D82A}">
                    <a16:rowId xmlns:a16="http://schemas.microsoft.com/office/drawing/2014/main" val="682377802"/>
                  </a:ext>
                </a:extLst>
              </a:tr>
              <a:tr h="0">
                <a:tc>
                  <a:txBody>
                    <a:bodyPr/>
                    <a:lstStyle/>
                    <a:p>
                      <a:r>
                        <a:rPr lang="en-US" sz="1400" dirty="0" smtClean="0"/>
                        <a:t>const</a:t>
                      </a:r>
                      <a:endParaRPr lang="en-US" sz="1400" dirty="0"/>
                    </a:p>
                  </a:txBody>
                  <a:tcPr/>
                </a:tc>
                <a:tc>
                  <a:txBody>
                    <a:bodyPr/>
                    <a:lstStyle/>
                    <a:p>
                      <a:r>
                        <a:rPr lang="en-US" sz="1400" dirty="0" smtClean="0"/>
                        <a:t>extern</a:t>
                      </a:r>
                      <a:endParaRPr lang="en-US" sz="1400" dirty="0"/>
                    </a:p>
                  </a:txBody>
                  <a:tcPr/>
                </a:tc>
                <a:tc>
                  <a:txBody>
                    <a:bodyPr/>
                    <a:lstStyle/>
                    <a:p>
                      <a:r>
                        <a:rPr lang="en-US" sz="1400" dirty="0" smtClean="0"/>
                        <a:t>register</a:t>
                      </a:r>
                      <a:endParaRPr lang="en-US" sz="1400" dirty="0"/>
                    </a:p>
                  </a:txBody>
                  <a:tcPr/>
                </a:tc>
                <a:tc>
                  <a:txBody>
                    <a:bodyPr/>
                    <a:lstStyle/>
                    <a:p>
                      <a:r>
                        <a:rPr lang="en-US" sz="1400" dirty="0" smtClean="0"/>
                        <a:t>switch</a:t>
                      </a:r>
                      <a:endParaRPr lang="en-US" sz="1400" dirty="0"/>
                    </a:p>
                  </a:txBody>
                  <a:tcPr/>
                </a:tc>
                <a:tc>
                  <a:txBody>
                    <a:bodyPr/>
                    <a:lstStyle/>
                    <a:p>
                      <a:r>
                        <a:rPr lang="en-US" sz="1400" dirty="0" smtClean="0">
                          <a:solidFill>
                            <a:schemeClr val="bg1"/>
                          </a:solidFill>
                        </a:rPr>
                        <a:t>Blank</a:t>
                      </a:r>
                      <a:endParaRPr lang="en-US" sz="1400" dirty="0">
                        <a:solidFill>
                          <a:schemeClr val="bg1"/>
                        </a:solidFill>
                      </a:endParaRPr>
                    </a:p>
                  </a:txBody>
                  <a:tcPr/>
                </a:tc>
                <a:extLst>
                  <a:ext uri="{0D108BD9-81ED-4DB2-BD59-A6C34878D82A}">
                    <a16:rowId xmlns:a16="http://schemas.microsoft.com/office/drawing/2014/main" val="2159982615"/>
                  </a:ext>
                </a:extLst>
              </a:tr>
              <a:tr h="0">
                <a:tc>
                  <a:txBody>
                    <a:bodyPr/>
                    <a:lstStyle/>
                    <a:p>
                      <a:r>
                        <a:rPr lang="en-US" sz="1400" dirty="0" smtClean="0"/>
                        <a:t>continue</a:t>
                      </a:r>
                      <a:endParaRPr lang="en-US" sz="1400" dirty="0"/>
                    </a:p>
                  </a:txBody>
                  <a:tcPr/>
                </a:tc>
                <a:tc>
                  <a:txBody>
                    <a:bodyPr/>
                    <a:lstStyle/>
                    <a:p>
                      <a:r>
                        <a:rPr lang="en-US" sz="1400" dirty="0" smtClean="0"/>
                        <a:t>float</a:t>
                      </a:r>
                      <a:endParaRPr lang="en-US" sz="1400" dirty="0"/>
                    </a:p>
                  </a:txBody>
                  <a:tcPr/>
                </a:tc>
                <a:tc>
                  <a:txBody>
                    <a:bodyPr/>
                    <a:lstStyle/>
                    <a:p>
                      <a:r>
                        <a:rPr lang="en-US" sz="1400" dirty="0" smtClean="0"/>
                        <a:t>return</a:t>
                      </a:r>
                      <a:endParaRPr lang="en-US" sz="1400" dirty="0"/>
                    </a:p>
                  </a:txBody>
                  <a:tcPr/>
                </a:tc>
                <a:tc>
                  <a:txBody>
                    <a:bodyPr/>
                    <a:lstStyle/>
                    <a:p>
                      <a:r>
                        <a:rPr lang="en-US" sz="1400" dirty="0" smtClean="0"/>
                        <a:t>typedef</a:t>
                      </a:r>
                      <a:endParaRPr lang="en-US" sz="1400" dirty="0"/>
                    </a:p>
                  </a:txBody>
                  <a:tcPr/>
                </a:tc>
                <a:tc>
                  <a:txBody>
                    <a:bodyPr/>
                    <a:lstStyle/>
                    <a:p>
                      <a:r>
                        <a:rPr lang="en-US" sz="1400" dirty="0" smtClean="0">
                          <a:solidFill>
                            <a:schemeClr val="bg1"/>
                          </a:solidFill>
                        </a:rPr>
                        <a:t>Blank</a:t>
                      </a:r>
                      <a:endParaRPr lang="en-US" sz="1400" dirty="0">
                        <a:solidFill>
                          <a:schemeClr val="bg1"/>
                        </a:solidFill>
                      </a:endParaRPr>
                    </a:p>
                  </a:txBody>
                  <a:tcPr/>
                </a:tc>
                <a:extLst>
                  <a:ext uri="{0D108BD9-81ED-4DB2-BD59-A6C34878D82A}">
                    <a16:rowId xmlns:a16="http://schemas.microsoft.com/office/drawing/2014/main" val="254188387"/>
                  </a:ext>
                </a:extLst>
              </a:tr>
              <a:tr h="0">
                <a:tc>
                  <a:txBody>
                    <a:bodyPr/>
                    <a:lstStyle/>
                    <a:p>
                      <a:r>
                        <a:rPr lang="en-US" sz="1400" dirty="0" smtClean="0"/>
                        <a:t>default</a:t>
                      </a:r>
                      <a:endParaRPr lang="en-US" sz="1400" dirty="0"/>
                    </a:p>
                  </a:txBody>
                  <a:tcPr/>
                </a:tc>
                <a:tc>
                  <a:txBody>
                    <a:bodyPr/>
                    <a:lstStyle/>
                    <a:p>
                      <a:r>
                        <a:rPr lang="en-US" sz="1400" dirty="0" smtClean="0"/>
                        <a:t>for</a:t>
                      </a:r>
                      <a:endParaRPr lang="en-US" sz="1400" dirty="0"/>
                    </a:p>
                  </a:txBody>
                  <a:tcPr/>
                </a:tc>
                <a:tc>
                  <a:txBody>
                    <a:bodyPr/>
                    <a:lstStyle/>
                    <a:p>
                      <a:r>
                        <a:rPr lang="en-US" sz="1400" dirty="0" smtClean="0"/>
                        <a:t>short</a:t>
                      </a:r>
                      <a:endParaRPr lang="en-US" sz="1400" dirty="0"/>
                    </a:p>
                  </a:txBody>
                  <a:tcPr/>
                </a:tc>
                <a:tc>
                  <a:txBody>
                    <a:bodyPr/>
                    <a:lstStyle/>
                    <a:p>
                      <a:r>
                        <a:rPr lang="en-US" sz="1400" dirty="0" smtClean="0"/>
                        <a:t>union</a:t>
                      </a:r>
                      <a:endParaRPr lang="en-US" sz="1400" dirty="0"/>
                    </a:p>
                  </a:txBody>
                  <a:tcPr/>
                </a:tc>
                <a:tc>
                  <a:txBody>
                    <a:bodyPr/>
                    <a:lstStyle/>
                    <a:p>
                      <a:r>
                        <a:rPr lang="en-US" sz="1400" dirty="0" smtClean="0">
                          <a:solidFill>
                            <a:schemeClr val="bg1"/>
                          </a:solidFill>
                        </a:rPr>
                        <a:t>Blank</a:t>
                      </a:r>
                      <a:endParaRPr lang="en-US" sz="1400" dirty="0">
                        <a:solidFill>
                          <a:schemeClr val="bg1"/>
                        </a:solidFill>
                      </a:endParaRPr>
                    </a:p>
                  </a:txBody>
                  <a:tcPr/>
                </a:tc>
                <a:extLst>
                  <a:ext uri="{0D108BD9-81ED-4DB2-BD59-A6C34878D82A}">
                    <a16:rowId xmlns:a16="http://schemas.microsoft.com/office/drawing/2014/main" val="412987685"/>
                  </a:ext>
                </a:extLst>
              </a:tr>
            </a:tbl>
          </a:graphicData>
        </a:graphic>
      </p:graphicFrame>
      <p:sp>
        <p:nvSpPr>
          <p:cNvPr id="3" name="Text Placeholder 2"/>
          <p:cNvSpPr>
            <a:spLocks noGrp="1"/>
          </p:cNvSpPr>
          <p:nvPr>
            <p:ph type="body" idx="2"/>
          </p:nvPr>
        </p:nvSpPr>
        <p:spPr>
          <a:xfrm>
            <a:off x="457199" y="4313263"/>
            <a:ext cx="8372901" cy="2087537"/>
          </a:xfrm>
        </p:spPr>
        <p:txBody>
          <a:bodyPr/>
          <a:lstStyle/>
          <a:p>
            <a:pPr marL="0" indent="0">
              <a:buNone/>
            </a:pPr>
            <a:r>
              <a:rPr lang="en-US" sz="1800" b="1" dirty="0">
                <a:latin typeface="+mn-lt"/>
              </a:rPr>
              <a:t>Keywords added in C99 standard </a:t>
            </a:r>
          </a:p>
          <a:p>
            <a:pPr marL="0" indent="0">
              <a:buNone/>
            </a:pPr>
            <a:r>
              <a:rPr lang="en-US" sz="1800" dirty="0">
                <a:latin typeface="+mn-lt"/>
              </a:rPr>
              <a:t>_</a:t>
            </a:r>
            <a:r>
              <a:rPr lang="en-US" sz="1800" dirty="0">
                <a:latin typeface="Consolas" panose="020B0609020204030204" pitchFamily="49" charset="0"/>
              </a:rPr>
              <a:t>Bool  _Complex  _Imaginary  inline  restrict</a:t>
            </a:r>
          </a:p>
          <a:p>
            <a:pPr marL="0" indent="0">
              <a:buNone/>
            </a:pPr>
            <a:r>
              <a:rPr lang="en-US" sz="1800" b="1" dirty="0">
                <a:latin typeface="+mn-lt"/>
              </a:rPr>
              <a:t>Keywords added in C11 standard </a:t>
            </a:r>
          </a:p>
          <a:p>
            <a:pPr marL="0" indent="0">
              <a:buNone/>
            </a:pPr>
            <a:r>
              <a:rPr lang="en-US" sz="1800" dirty="0">
                <a:latin typeface="+mn-lt"/>
              </a:rPr>
              <a:t>_</a:t>
            </a:r>
            <a:r>
              <a:rPr lang="en-US" sz="1800" dirty="0">
                <a:latin typeface="Consolas" panose="020B0609020204030204" pitchFamily="49" charset="0"/>
              </a:rPr>
              <a:t>Alignas  _Alignof  _Atomic  _Generic  _Noreturn  _Static_assert  _</a:t>
            </a:r>
            <a:r>
              <a:rPr lang="en-US" sz="1800" dirty="0" smtClean="0">
                <a:latin typeface="Consolas" panose="020B0609020204030204" pitchFamily="49" charset="0"/>
              </a:rPr>
              <a:t>Thread_local</a:t>
            </a:r>
            <a:endParaRPr lang="en-US" sz="1800" dirty="0">
              <a:latin typeface="Consolas" panose="020B0609020204030204" pitchFamily="49" charset="0"/>
            </a:endParaRPr>
          </a:p>
        </p:txBody>
      </p:sp>
    </p:spTree>
    <p:extLst>
      <p:ext uri="{BB962C8B-B14F-4D97-AF65-F5344CB8AC3E}">
        <p14:creationId xmlns:p14="http://schemas.microsoft.com/office/powerpoint/2010/main" val="646718065"/>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11069</TotalTime>
  <Words>5595</Words>
  <Application>Microsoft Office PowerPoint</Application>
  <PresentationFormat>On-screen Show (4:3)</PresentationFormat>
  <Paragraphs>553</Paragraphs>
  <Slides>102</Slides>
  <Notes>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102</vt:i4>
      </vt:variant>
    </vt:vector>
  </HeadingPairs>
  <TitlesOfParts>
    <vt:vector size="114" baseType="lpstr">
      <vt:lpstr>Arial</vt:lpstr>
      <vt:lpstr>Arial (Body)</vt:lpstr>
      <vt:lpstr>Calibri</vt:lpstr>
      <vt:lpstr>Consolas</vt:lpstr>
      <vt:lpstr>Noto Sans Symbols</vt:lpstr>
      <vt:lpstr>Tahoma</vt:lpstr>
      <vt:lpstr>Times New Roman</vt:lpstr>
      <vt:lpstr>Verdana</vt:lpstr>
      <vt:lpstr>Wingdings 3</vt:lpstr>
      <vt:lpstr>508 Lecture</vt:lpstr>
      <vt:lpstr>1_508 Lecture</vt:lpstr>
      <vt:lpstr>Equation</vt:lpstr>
      <vt:lpstr>C How to Program</vt:lpstr>
      <vt:lpstr>Learning Objectives</vt:lpstr>
      <vt:lpstr>Outline</vt:lpstr>
      <vt:lpstr>2.1 Introduction</vt:lpstr>
      <vt:lpstr>2.2 A Simple C Program: Printing a Line of Text (1 of 17)</vt:lpstr>
      <vt:lpstr>Figure 2.1 A First Program in C</vt:lpstr>
      <vt:lpstr>2.2 A Simple C Program: Printing a Line of Text (2 of 17)</vt:lpstr>
      <vt:lpstr>2.2 A Simple C Program: Printing a Line of Text (3 of 17)</vt:lpstr>
      <vt:lpstr>2.2 A Simple C Program: Printing a Line of Text (4 of 17)</vt:lpstr>
      <vt:lpstr>2.2 A Simple C Program: Printing a Line of Text (5 of 17)</vt:lpstr>
      <vt:lpstr>2.2 A Simple C Program: Printing a Line of Text (6 of 17)</vt:lpstr>
      <vt:lpstr>2.2 A Simple C Program: Printing a Line of Text (7 of 17)</vt:lpstr>
      <vt:lpstr>2.2 A Simple C Program: Printing a Line of Text (8 of 17)</vt:lpstr>
      <vt:lpstr>Good Programming Practice 2.1</vt:lpstr>
      <vt:lpstr>2.2 A Simple C Program: Printing a Line of Text (9 of 17)</vt:lpstr>
      <vt:lpstr>2.2 A Simple C Program: Printing a Line of Text (10 of 17)</vt:lpstr>
      <vt:lpstr>2.2 A Simple C Program: Printing a Line of Text (11 of 17)</vt:lpstr>
      <vt:lpstr>Figure 2.2 Some Common Escape Sequences</vt:lpstr>
      <vt:lpstr>2.2 A Simple C Program: Printing a Line of Text (12 of 17)</vt:lpstr>
      <vt:lpstr>Good Programming Practice 2.2</vt:lpstr>
      <vt:lpstr>2.2 A Simple C Program: Printing a Line of Text (13 of 17)</vt:lpstr>
      <vt:lpstr>Common Programming Error 2.1</vt:lpstr>
      <vt:lpstr>2.2 A Simple C Program: Printing a Line of Text (14 of 17)</vt:lpstr>
      <vt:lpstr>2.2 A Simple C Program: Printing a Line of Text (15 of 17)</vt:lpstr>
      <vt:lpstr>Good Programming Practice 2.3</vt:lpstr>
      <vt:lpstr>Good Programming Practice 2.4</vt:lpstr>
      <vt:lpstr>2.2 A Simple C Program: Printing a Line of Text (16 of 17)</vt:lpstr>
      <vt:lpstr>Figure 2.3 Printing One Line with Two Printf Statements</vt:lpstr>
      <vt:lpstr>2.2 A Simple C Program: Printing a Line of Text (17 of 17)</vt:lpstr>
      <vt:lpstr>Figure 2.4 Printing Multiple Lines with a Single Printf</vt:lpstr>
      <vt:lpstr>2.3 Another Simple C Program: Adding Two Integers (1 of 13)</vt:lpstr>
      <vt:lpstr>Figure 2.5 Addition Program (1 of 2)</vt:lpstr>
      <vt:lpstr>Figure 2.5 Addition Program (2 of 2)</vt:lpstr>
      <vt:lpstr>2.3 Another Simple C Program: Adding Two Integers (2 of 13)</vt:lpstr>
      <vt:lpstr>2.3 Another Simple C Program: Adding Two Integers (3 of 13)</vt:lpstr>
      <vt:lpstr>2.3 Another Simple C Program: Adding Two Integers (4 of 13)</vt:lpstr>
      <vt:lpstr>Common Programming Error 2.2</vt:lpstr>
      <vt:lpstr>Error-Prevention Tip 2.1</vt:lpstr>
      <vt:lpstr>Good Programming Practice 2.5</vt:lpstr>
      <vt:lpstr>Good Programming Practice 2.6</vt:lpstr>
      <vt:lpstr>Good Programming Practice 2.7</vt:lpstr>
      <vt:lpstr>2.3 Another Simple C Program: Adding Two Integers (5 of 13)</vt:lpstr>
      <vt:lpstr>2.3 Another Simple C Program: Adding Two Integers (6 of 13)</vt:lpstr>
      <vt:lpstr>2.3 Another Simple C Program: Adding Two Integers (7 of 13)</vt:lpstr>
      <vt:lpstr>2.3 Another Simple C Program: Adding Two Integers (8 of 13)</vt:lpstr>
      <vt:lpstr>Good Programming Practice 2.8</vt:lpstr>
      <vt:lpstr>2.3 Another Simple C Program: Adding Two Integers (9 of 13)</vt:lpstr>
      <vt:lpstr>2.3 Another Simple C Program: Adding Two Integers (10 of 13)</vt:lpstr>
      <vt:lpstr>2.3 Another Simple C Program: Adding Two Integers (11 of 13)</vt:lpstr>
      <vt:lpstr>Good Programming Practice 2.9</vt:lpstr>
      <vt:lpstr>Common Programming Error 2.3</vt:lpstr>
      <vt:lpstr>2.3 Another Simple C Program: Adding Two Integers (12 of 13)</vt:lpstr>
      <vt:lpstr>2.3 Another Simple C Program: Adding Two Integers (13 of 13)</vt:lpstr>
      <vt:lpstr>Common Programming Error 2.4</vt:lpstr>
      <vt:lpstr>Common Programming Error 2.5</vt:lpstr>
      <vt:lpstr>2.4 Memory Concepts (1 of 5)</vt:lpstr>
      <vt:lpstr>Figure 2.6 Memory Location Showing the Name and Value of a Variable</vt:lpstr>
      <vt:lpstr>2.4 Memory Concepts (2 of 5)</vt:lpstr>
      <vt:lpstr>Figure 2.7 Memory Locations After Both Variables Are Input</vt:lpstr>
      <vt:lpstr>2.4 Memory Concepts (3 of 5)</vt:lpstr>
      <vt:lpstr>2.4 Memory Concepts (4 of 5)</vt:lpstr>
      <vt:lpstr>Figure 2.8 Memory Locations After a Calculation</vt:lpstr>
      <vt:lpstr>2.4 Memory Concepts (5 of 5)</vt:lpstr>
      <vt:lpstr>2.5 Arithmetic in C (1 of 9)</vt:lpstr>
      <vt:lpstr>Figure 2.9 Arithmetic Operators</vt:lpstr>
      <vt:lpstr>2.5 Arithmetic in C (2 of 9)</vt:lpstr>
      <vt:lpstr>Common Programming Error 2.6</vt:lpstr>
      <vt:lpstr>2.5 Arithmetic in C (3 of 9)</vt:lpstr>
      <vt:lpstr>2.5 Arithmetic in C (4 of 9)</vt:lpstr>
      <vt:lpstr>2.5 Arithmetic in C (5 of 9)</vt:lpstr>
      <vt:lpstr>2.5 Arithmetic in C (6 of 9)</vt:lpstr>
      <vt:lpstr>2.5 Arithmetic in C (7 of 9)</vt:lpstr>
      <vt:lpstr>Figure 2.10 Precedence of Arithmetic Operators</vt:lpstr>
      <vt:lpstr>2.5 Arithmetic in C (8 of 9)</vt:lpstr>
      <vt:lpstr>Figure 2.11 Order in Which a Second-Degree Polynomial is Evaluated</vt:lpstr>
      <vt:lpstr>2.5 Arithmetic in C (9 of 9)</vt:lpstr>
      <vt:lpstr>2.6 Decision Making: Equality and Relational Operators (1 of 9)</vt:lpstr>
      <vt:lpstr>2.6 Decision Making: Equality and Relational Operators (2 of 9)</vt:lpstr>
      <vt:lpstr>2.6 Decision Making: Equality and Relational Operators (3 of 9)</vt:lpstr>
      <vt:lpstr>Common Programming Error 2.7</vt:lpstr>
      <vt:lpstr>Common Programming Error 2.8</vt:lpstr>
      <vt:lpstr>Figure 2.12 Equality and Relational Operators (1 of 2)</vt:lpstr>
      <vt:lpstr>Figure 2.12 Equality and Relational Operators (2 of 2)</vt:lpstr>
      <vt:lpstr>2.6 Decision Making: Equality and Relational Operators (4 of 9)</vt:lpstr>
      <vt:lpstr>Figure 2.13 Using If Statements, Relational Operators, and Equality Operators (1 of 3)</vt:lpstr>
      <vt:lpstr>Figure 2.13 Using If Statements, Relational Operators, and Equality Operators (2 of 3)</vt:lpstr>
      <vt:lpstr>Figure 2.13 Using If Statements, Relational Operators, and Equality Operators (3 of 3)</vt:lpstr>
      <vt:lpstr>2.6 Decision Making: Equality and Relational Operators (5 of 9)</vt:lpstr>
      <vt:lpstr>Good Programming Practice 2.10</vt:lpstr>
      <vt:lpstr>Common Programming Error 2.9</vt:lpstr>
      <vt:lpstr>2.6 Decision Making: Equality and Relational Operators (6 of 9)</vt:lpstr>
      <vt:lpstr>Common Programming Error 2.10</vt:lpstr>
      <vt:lpstr>2.6 Decision Making: Equality and Relational Operators (7 of 9)</vt:lpstr>
      <vt:lpstr>Good Programming Practice 2.11</vt:lpstr>
      <vt:lpstr>2.6 Decision Making: Equality and Relational Operators (8 of 9)</vt:lpstr>
      <vt:lpstr>Good Programming Practice 2.12</vt:lpstr>
      <vt:lpstr>Figure 2.14 Precedence and Associativity of the Operators Discussed So Far</vt:lpstr>
      <vt:lpstr>2.6 Decision Making: Equality and Relational Operators (9 of 9)</vt:lpstr>
      <vt:lpstr>Figure 2.15 C’s Keywords</vt:lpstr>
      <vt:lpstr>2.7 Secure C Programming (1 of 2)</vt:lpstr>
      <vt:lpstr>2.7 Secure C Programming (2 of 2)</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8e</dc:title>
  <dc:subject>Computer Science</dc:subject>
  <dc:creator>Paul Deitel/Harvey Deitel</dc:creator>
  <cp:keywords>C How to Program</cp:keywords>
  <cp:lastModifiedBy>P, Pavendan (Cognizant)</cp:lastModifiedBy>
  <cp:revision>1175</cp:revision>
  <dcterms:modified xsi:type="dcterms:W3CDTF">2018-04-23T09:26:37Z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